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1.xml" ContentType="application/vnd.openxmlformats-officedocument.drawingml.chart+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5" r:id="rId11"/>
    <p:sldId id="266" r:id="rId12"/>
  </p:sldIdLst>
  <p:sldSz cx="9144000" cy="5143500" type="screen16x9"/>
  <p:notesSz cx="5143500" cy="9144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109" d="100"/>
          <a:sy n="109" d="100"/>
        </p:scale>
        <p:origin x="547" y="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microsoft.com/office/2016/11/relationships/changesInfo" Target="changesInfos/changesInfo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rabhneet Singh" userId="676bebbe112bfbf4" providerId="LiveId" clId="{1A98776F-8964-4F6F-9E80-70A4FF186C59}"/>
    <pc:docChg chg="custSel delSld modSld">
      <pc:chgData name="Prabhneet Singh" userId="676bebbe112bfbf4" providerId="LiveId" clId="{1A98776F-8964-4F6F-9E80-70A4FF186C59}" dt="2024-05-14T13:45:54.026" v="32" actId="47"/>
      <pc:docMkLst>
        <pc:docMk/>
      </pc:docMkLst>
      <pc:sldChg chg="delSp modSp mod">
        <pc:chgData name="Prabhneet Singh" userId="676bebbe112bfbf4" providerId="LiveId" clId="{1A98776F-8964-4F6F-9E80-70A4FF186C59}" dt="2024-05-14T13:45:31.412" v="31" actId="478"/>
        <pc:sldMkLst>
          <pc:docMk/>
          <pc:sldMk cId="0" sldId="256"/>
        </pc:sldMkLst>
        <pc:spChg chg="del">
          <ac:chgData name="Prabhneet Singh" userId="676bebbe112bfbf4" providerId="LiveId" clId="{1A98776F-8964-4F6F-9E80-70A4FF186C59}" dt="2024-05-14T13:45:20.812" v="28" actId="478"/>
          <ac:spMkLst>
            <pc:docMk/>
            <pc:sldMk cId="0" sldId="256"/>
            <ac:spMk id="4" creationId="{00000000-0000-0000-0000-000000000000}"/>
          </ac:spMkLst>
        </pc:spChg>
        <pc:spChg chg="mod">
          <ac:chgData name="Prabhneet Singh" userId="676bebbe112bfbf4" providerId="LiveId" clId="{1A98776F-8964-4F6F-9E80-70A4FF186C59}" dt="2024-05-14T13:45:16.361" v="27" actId="20577"/>
          <ac:spMkLst>
            <pc:docMk/>
            <pc:sldMk cId="0" sldId="256"/>
            <ac:spMk id="5" creationId="{00000000-0000-0000-0000-000000000000}"/>
          </ac:spMkLst>
        </pc:spChg>
        <pc:spChg chg="del">
          <ac:chgData name="Prabhneet Singh" userId="676bebbe112bfbf4" providerId="LiveId" clId="{1A98776F-8964-4F6F-9E80-70A4FF186C59}" dt="2024-05-14T13:45:31.412" v="31" actId="478"/>
          <ac:spMkLst>
            <pc:docMk/>
            <pc:sldMk cId="0" sldId="256"/>
            <ac:spMk id="6" creationId="{00000000-0000-0000-0000-000000000000}"/>
          </ac:spMkLst>
        </pc:spChg>
        <pc:spChg chg="del mod">
          <ac:chgData name="Prabhneet Singh" userId="676bebbe112bfbf4" providerId="LiveId" clId="{1A98776F-8964-4F6F-9E80-70A4FF186C59}" dt="2024-05-14T13:45:27.742" v="30" actId="478"/>
          <ac:spMkLst>
            <pc:docMk/>
            <pc:sldMk cId="0" sldId="256"/>
            <ac:spMk id="7" creationId="{00000000-0000-0000-0000-000000000000}"/>
          </ac:spMkLst>
        </pc:spChg>
      </pc:sldChg>
      <pc:sldChg chg="del">
        <pc:chgData name="Prabhneet Singh" userId="676bebbe112bfbf4" providerId="LiveId" clId="{1A98776F-8964-4F6F-9E80-70A4FF186C59}" dt="2024-05-14T13:45:54.026" v="32" actId="47"/>
        <pc:sldMkLst>
          <pc:docMk/>
          <pc:sldMk cId="0" sldId="267"/>
        </pc:sldMkLst>
      </pc:sldChg>
    </pc:docChg>
  </pc:docChgLst>
</pc:chgInfo>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1"/>
  <c:style val="2"/>
  <c:chart>
    <c:autoTitleDeleted val="1"/>
    <c:plotArea>
      <c:layout/>
      <c:areaChart>
        <c:grouping val="standard"/>
        <c:varyColors val="0"/>
        <c:ser>
          <c:idx val="0"/>
          <c:order val="0"/>
          <c:tx>
            <c:strRef>
              <c:f>Sheet1!$B$1</c:f>
              <c:strCache>
                <c:ptCount val="1"/>
                <c:pt idx="0">
                  <c:v>Label</c:v>
                </c:pt>
              </c:strCache>
            </c:strRef>
          </c:tx>
          <c:spPr>
            <a:solidFill>
              <a:srgbClr val="D0CABC">
                <a:alpha val="47000"/>
              </a:srgbClr>
            </a:solidFill>
            <a:effectLst/>
          </c:spPr>
          <c:cat>
            <c:strRef>
              <c:f>Sheet1!$A$2:$A$9</c:f>
              <c:strCache>
                <c:ptCount val="8"/>
                <c:pt idx="0">
                  <c:v>First value</c:v>
                </c:pt>
                <c:pt idx="1">
                  <c:v>Second value</c:v>
                </c:pt>
                <c:pt idx="2">
                  <c:v>Third value</c:v>
                </c:pt>
                <c:pt idx="3">
                  <c:v>Fourth value</c:v>
                </c:pt>
                <c:pt idx="4">
                  <c:v>Fifth value</c:v>
                </c:pt>
                <c:pt idx="5">
                  <c:v>Sixth value</c:v>
                </c:pt>
                <c:pt idx="6">
                  <c:v>Seventh value</c:v>
                </c:pt>
                <c:pt idx="7">
                  <c:v>First value</c:v>
                </c:pt>
              </c:strCache>
            </c:strRef>
          </c:cat>
          <c:val>
            <c:numRef>
              <c:f>Sheet1!$B$2:$B$9</c:f>
              <c:numCache>
                <c:formatCode>General</c:formatCode>
                <c:ptCount val="8"/>
                <c:pt idx="0">
                  <c:v>1</c:v>
                </c:pt>
                <c:pt idx="1">
                  <c:v>74</c:v>
                </c:pt>
                <c:pt idx="2">
                  <c:v>98</c:v>
                </c:pt>
                <c:pt idx="3">
                  <c:v>59</c:v>
                </c:pt>
                <c:pt idx="4">
                  <c:v>53</c:v>
                </c:pt>
                <c:pt idx="5">
                  <c:v>81</c:v>
                </c:pt>
                <c:pt idx="6">
                  <c:v>64</c:v>
                </c:pt>
                <c:pt idx="7">
                  <c:v>101</c:v>
                </c:pt>
              </c:numCache>
            </c:numRef>
          </c:val>
          <c:extLst>
            <c:ext xmlns:c16="http://schemas.microsoft.com/office/drawing/2014/chart" uri="{C3380CC4-5D6E-409C-BE32-E72D297353CC}">
              <c16:uniqueId val="{00000000-0FA8-4E28-8419-50C194AEFF37}"/>
            </c:ext>
          </c:extLst>
        </c:ser>
        <c:ser>
          <c:idx val="1"/>
          <c:order val="1"/>
          <c:tx>
            <c:strRef>
              <c:f>Sheet1!$C$1</c:f>
              <c:strCache>
                <c:ptCount val="1"/>
                <c:pt idx="0">
                  <c:v>Label</c:v>
                </c:pt>
              </c:strCache>
            </c:strRef>
          </c:tx>
          <c:spPr>
            <a:solidFill>
              <a:srgbClr val="233167">
                <a:alpha val="47000"/>
              </a:srgbClr>
            </a:solidFill>
            <a:effectLst/>
          </c:spPr>
          <c:cat>
            <c:strRef>
              <c:f>Sheet1!$A$2:$A$9</c:f>
              <c:strCache>
                <c:ptCount val="8"/>
                <c:pt idx="0">
                  <c:v>First value</c:v>
                </c:pt>
                <c:pt idx="1">
                  <c:v>Second value</c:v>
                </c:pt>
                <c:pt idx="2">
                  <c:v>Third value</c:v>
                </c:pt>
                <c:pt idx="3">
                  <c:v>Fourth value</c:v>
                </c:pt>
                <c:pt idx="4">
                  <c:v>Fifth value</c:v>
                </c:pt>
                <c:pt idx="5">
                  <c:v>Sixth value</c:v>
                </c:pt>
                <c:pt idx="6">
                  <c:v>Seventh value</c:v>
                </c:pt>
                <c:pt idx="7">
                  <c:v>First value</c:v>
                </c:pt>
              </c:strCache>
            </c:strRef>
          </c:cat>
          <c:val>
            <c:numRef>
              <c:f>Sheet1!$C$2:$C$9</c:f>
              <c:numCache>
                <c:formatCode>General</c:formatCode>
                <c:ptCount val="8"/>
                <c:pt idx="0">
                  <c:v>1</c:v>
                </c:pt>
                <c:pt idx="1">
                  <c:v>72</c:v>
                </c:pt>
                <c:pt idx="2">
                  <c:v>87</c:v>
                </c:pt>
                <c:pt idx="3">
                  <c:v>14</c:v>
                </c:pt>
                <c:pt idx="4">
                  <c:v>29</c:v>
                </c:pt>
                <c:pt idx="5">
                  <c:v>64</c:v>
                </c:pt>
                <c:pt idx="6">
                  <c:v>21</c:v>
                </c:pt>
                <c:pt idx="7">
                  <c:v>98</c:v>
                </c:pt>
              </c:numCache>
            </c:numRef>
          </c:val>
          <c:extLst>
            <c:ext xmlns:c16="http://schemas.microsoft.com/office/drawing/2014/chart" uri="{C3380CC4-5D6E-409C-BE32-E72D297353CC}">
              <c16:uniqueId val="{00000001-0FA8-4E28-8419-50C194AEFF37}"/>
            </c:ext>
          </c:extLst>
        </c:ser>
        <c:dLbls>
          <c:showLegendKey val="0"/>
          <c:showVal val="0"/>
          <c:showCatName val="0"/>
          <c:showSerName val="0"/>
          <c:showPercent val="0"/>
          <c:showBubbleSize val="0"/>
        </c:dLbls>
        <c:axId val="2094734554"/>
        <c:axId val="2094734552"/>
      </c:areaChart>
      <c:catAx>
        <c:axId val="2094734554"/>
        <c:scaling>
          <c:orientation val="minMax"/>
        </c:scaling>
        <c:delete val="0"/>
        <c:axPos val="b"/>
        <c:numFmt formatCode="General" sourceLinked="1"/>
        <c:majorTickMark val="out"/>
        <c:minorTickMark val="none"/>
        <c:tickLblPos val="low"/>
        <c:spPr>
          <a:ln w="6350" cap="flat">
            <a:noFill/>
            <a:prstDash val="solid"/>
            <a:round/>
          </a:ln>
        </c:spPr>
        <c:txPr>
          <a:bodyPr/>
          <a:lstStyle/>
          <a:p>
            <a:pPr>
              <a:defRPr sz="825" b="0" i="0" u="none" strike="noStrike">
                <a:solidFill>
                  <a:srgbClr val="1A275B"/>
                </a:solidFill>
                <a:latin typeface="IBM Plex Serif"/>
              </a:defRPr>
            </a:pPr>
            <a:endParaRPr lang="en-US"/>
          </a:p>
        </c:txPr>
        <c:crossAx val="2094734552"/>
        <c:crosses val="autoZero"/>
        <c:auto val="1"/>
        <c:lblAlgn val="ctr"/>
        <c:lblOffset val="100"/>
        <c:noMultiLvlLbl val="1"/>
      </c:catAx>
      <c:valAx>
        <c:axId val="2094734552"/>
        <c:scaling>
          <c:orientation val="minMax"/>
        </c:scaling>
        <c:delete val="0"/>
        <c:axPos val="l"/>
        <c:majorGridlines>
          <c:spPr>
            <a:ln w="6350" cap="flat">
              <a:solidFill>
                <a:srgbClr val="BBC5EC"/>
              </a:solidFill>
              <a:prstDash val="solid"/>
              <a:round/>
            </a:ln>
          </c:spPr>
        </c:majorGridlines>
        <c:numFmt formatCode="General" sourceLinked="0"/>
        <c:majorTickMark val="out"/>
        <c:minorTickMark val="none"/>
        <c:tickLblPos val="nextTo"/>
        <c:spPr>
          <a:ln w="6350" cap="flat">
            <a:noFill/>
            <a:prstDash val="solid"/>
            <a:round/>
          </a:ln>
        </c:spPr>
        <c:txPr>
          <a:bodyPr/>
          <a:lstStyle/>
          <a:p>
            <a:pPr>
              <a:defRPr sz="713" b="0" i="0" u="none" strike="noStrike">
                <a:solidFill>
                  <a:srgbClr val="1A275B"/>
                </a:solidFill>
                <a:latin typeface="IBM Plex Serif"/>
              </a:defRPr>
            </a:pPr>
            <a:endParaRPr lang="en-US"/>
          </a:p>
        </c:txPr>
        <c:crossAx val="2094734554"/>
        <c:crosses val="autoZero"/>
        <c:crossBetween val="between"/>
      </c:valAx>
      <c:spPr>
        <a:solidFill>
          <a:srgbClr val="FCFCFC"/>
        </a:solidFill>
        <a:ln>
          <a:noFill/>
        </a:ln>
        <a:effectLst/>
      </c:spPr>
    </c:plotArea>
    <c:legend>
      <c:legendPos val="t"/>
      <c:overlay val="0"/>
      <c:txPr>
        <a:bodyPr/>
        <a:lstStyle/>
        <a:p>
          <a:pPr>
            <a:defRPr sz="750">
              <a:solidFill>
                <a:srgbClr val="1A275B"/>
              </a:solidFill>
              <a:latin typeface="IBM Plex Serif"/>
              <a:cs typeface="IBM Plex Serif"/>
            </a:defRPr>
          </a:pPr>
          <a:endParaRPr lang="en-US"/>
        </a:p>
      </c:txPr>
    </c:legend>
    <c:plotVisOnly val="1"/>
    <c:dispBlanksAs val="span"/>
    <c:showDLblsOverMax val="1"/>
  </c:chart>
  <c:spPr>
    <a:noFill/>
    <a:ln>
      <a:noFill/>
    </a:ln>
    <a:effectLst/>
  </c:sp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191265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4.sv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hyperlink" Target="https://pitch.com?utm_medium=product-presentation&amp;utm_source=powerpoint-export&amp;utm_campaign=bottom_bar_cta&amp;utm_content=bea156e5-60ef-4a36-98e5-2d9720687522&amp;utm_term=PDF-PPTX-lastslide" TargetMode="External"/><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5.png"/><Relationship Id="rId7" Type="http://schemas.openxmlformats.org/officeDocument/2006/relationships/hyperlink" Target="https://pitch.com?utm_medium=product-presentation&amp;utm_source=powerpoint-export&amp;utm_campaign=bottom_bar_cta&amp;utm_content=bea156e5-60ef-4a36-98e5-2d9720687522&amp;utm_term=PDF-PPTX-lastslide" TargetMode="External"/><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 Id="rId9" Type="http://schemas.openxmlformats.org/officeDocument/2006/relationships/image" Target="../media/image4.sv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4.sv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hyperlink" Target="https://pitch.com?utm_medium=product-presentation&amp;utm_source=powerpoint-export&amp;utm_campaign=bottom_bar_cta&amp;utm_content=bea156e5-60ef-4a36-98e5-2d9720687522&amp;utm_term=PDF-PPTX-lastslide" TargetMode="External"/><Relationship Id="rId4" Type="http://schemas.openxmlformats.org/officeDocument/2006/relationships/image" Target="../media/image2.svg"/></Relationships>
</file>

<file path=ppt/slides/_rels/slide2.xml.rels><?xml version="1.0" encoding="UTF-8" standalone="yes"?>
<Relationships xmlns="http://schemas.openxmlformats.org/package/2006/relationships"><Relationship Id="rId8" Type="http://schemas.openxmlformats.org/officeDocument/2006/relationships/hyperlink" Target="https://pitch.com?utm_medium=product-presentation&amp;utm_source=powerpoint-export&amp;utm_campaign=bottom_bar_cta&amp;utm_content=bea156e5-60ef-4a36-98e5-2d9720687522&amp;utm_term=PDF-PPTX-lastslide" TargetMode="External"/><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8.svg"/><Relationship Id="rId5" Type="http://schemas.openxmlformats.org/officeDocument/2006/relationships/image" Target="../media/image7.png"/><Relationship Id="rId10" Type="http://schemas.openxmlformats.org/officeDocument/2006/relationships/image" Target="../media/image4.svg"/><Relationship Id="rId4" Type="http://schemas.openxmlformats.org/officeDocument/2006/relationships/image" Target="../media/image6.svg"/><Relationship Id="rId9" Type="http://schemas.openxmlformats.org/officeDocument/2006/relationships/image" Target="../media/image3.png"/></Relationships>
</file>

<file path=ppt/slides/_rels/slide3.xml.rels><?xml version="1.0" encoding="UTF-8" standalone="yes"?>
<Relationships xmlns="http://schemas.openxmlformats.org/package/2006/relationships"><Relationship Id="rId8" Type="http://schemas.openxmlformats.org/officeDocument/2006/relationships/hyperlink" Target="https://pitch.com?utm_medium=product-presentation&amp;utm_source=powerpoint-export&amp;utm_campaign=bottom_bar_cta&amp;utm_content=bea156e5-60ef-4a36-98e5-2d9720687522&amp;utm_term=PDF-PPTX-lastslide" TargetMode="External"/><Relationship Id="rId3" Type="http://schemas.openxmlformats.org/officeDocument/2006/relationships/image" Target="../media/image5.png"/><Relationship Id="rId7"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8.svg"/><Relationship Id="rId5" Type="http://schemas.openxmlformats.org/officeDocument/2006/relationships/image" Target="../media/image7.png"/><Relationship Id="rId10" Type="http://schemas.openxmlformats.org/officeDocument/2006/relationships/image" Target="../media/image4.svg"/><Relationship Id="rId4" Type="http://schemas.openxmlformats.org/officeDocument/2006/relationships/image" Target="../media/image6.svg"/><Relationship Id="rId9" Type="http://schemas.openxmlformats.org/officeDocument/2006/relationships/image" Target="../media/image3.png"/></Relationships>
</file>

<file path=ppt/slides/_rels/slide4.xml.rels><?xml version="1.0" encoding="UTF-8" standalone="yes"?>
<Relationships xmlns="http://schemas.openxmlformats.org/package/2006/relationships"><Relationship Id="rId8" Type="http://schemas.openxmlformats.org/officeDocument/2006/relationships/hyperlink" Target="https://pitch.com?utm_medium=product-presentation&amp;utm_source=powerpoint-export&amp;utm_campaign=bottom_bar_cta&amp;utm_content=bea156e5-60ef-4a36-98e5-2d9720687522&amp;utm_term=PDF-PPTX-lastslide" TargetMode="External"/><Relationship Id="rId3" Type="http://schemas.openxmlformats.org/officeDocument/2006/relationships/image" Target="../media/image5.png"/><Relationship Id="rId7"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8.svg"/><Relationship Id="rId5" Type="http://schemas.openxmlformats.org/officeDocument/2006/relationships/image" Target="../media/image7.png"/><Relationship Id="rId10" Type="http://schemas.openxmlformats.org/officeDocument/2006/relationships/image" Target="../media/image4.svg"/><Relationship Id="rId4" Type="http://schemas.openxmlformats.org/officeDocument/2006/relationships/image" Target="../media/image6.svg"/><Relationship Id="rId9"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hyperlink" Target="https://pitch.com?utm_medium=product-presentation&amp;utm_source=powerpoint-export&amp;utm_campaign=bottom_bar_cta&amp;utm_content=bea156e5-60ef-4a36-98e5-2d9720687522&amp;utm_term=PDF-PPTX-lastslide"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hyperlink" Target="https://pitch.com?utm_medium=product-presentation&amp;utm_source=powerpoint-export&amp;utm_campaign=bottom_bar_cta&amp;utm_content=bea156e5-60ef-4a36-98e5-2d9720687522&amp;utm_term=PDF-PPTX-lastslide" TargetMode="External"/></Relationships>
</file>

<file path=ppt/slides/_rels/slide7.xml.rels><?xml version="1.0" encoding="UTF-8" standalone="yes"?>
<Relationships xmlns="http://schemas.openxmlformats.org/package/2006/relationships"><Relationship Id="rId8" Type="http://schemas.openxmlformats.org/officeDocument/2006/relationships/hyperlink" Target="https://pitch.com?utm_medium=product-presentation&amp;utm_source=powerpoint-export&amp;utm_campaign=bottom_bar_cta&amp;utm_content=bea156e5-60ef-4a36-98e5-2d9720687522&amp;utm_term=PDF-PPTX-lastslide" TargetMode="External"/><Relationship Id="rId3" Type="http://schemas.openxmlformats.org/officeDocument/2006/relationships/image" Target="../media/image5.png"/><Relationship Id="rId7" Type="http://schemas.openxmlformats.org/officeDocument/2006/relationships/chart" Target="../charts/chart1.xml"/><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8.svg"/><Relationship Id="rId5" Type="http://schemas.openxmlformats.org/officeDocument/2006/relationships/image" Target="../media/image7.png"/><Relationship Id="rId10" Type="http://schemas.openxmlformats.org/officeDocument/2006/relationships/image" Target="../media/image4.svg"/><Relationship Id="rId4" Type="http://schemas.openxmlformats.org/officeDocument/2006/relationships/image" Target="../media/image6.svg"/><Relationship Id="rId9" Type="http://schemas.openxmlformats.org/officeDocument/2006/relationships/image" Target="../media/image3.png"/></Relationships>
</file>

<file path=ppt/slides/_rels/slide8.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7.png"/><Relationship Id="rId7" Type="http://schemas.openxmlformats.org/officeDocument/2006/relationships/image" Target="../media/image14.png"/><Relationship Id="rId12" Type="http://schemas.openxmlformats.org/officeDocument/2006/relationships/image" Target="../media/image4.sv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6.svg"/><Relationship Id="rId11" Type="http://schemas.openxmlformats.org/officeDocument/2006/relationships/image" Target="../media/image3.png"/><Relationship Id="rId5" Type="http://schemas.openxmlformats.org/officeDocument/2006/relationships/image" Target="../media/image5.png"/><Relationship Id="rId10" Type="http://schemas.openxmlformats.org/officeDocument/2006/relationships/hyperlink" Target="https://pitch.com?utm_medium=product-presentation&amp;utm_source=powerpoint-export&amp;utm_campaign=bottom_bar_cta&amp;utm_content=bea156e5-60ef-4a36-98e5-2d9720687522&amp;utm_term=PDF-PPTX-lastslide" TargetMode="External"/><Relationship Id="rId4" Type="http://schemas.openxmlformats.org/officeDocument/2006/relationships/image" Target="../media/image8.svg"/><Relationship Id="rId9" Type="http://schemas.openxmlformats.org/officeDocument/2006/relationships/image" Target="../media/image16.png"/></Relationships>
</file>

<file path=ppt/slides/_rels/slide9.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7.png"/><Relationship Id="rId7"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6.svg"/><Relationship Id="rId11" Type="http://schemas.openxmlformats.org/officeDocument/2006/relationships/image" Target="../media/image4.svg"/><Relationship Id="rId5" Type="http://schemas.openxmlformats.org/officeDocument/2006/relationships/image" Target="../media/image5.png"/><Relationship Id="rId10" Type="http://schemas.openxmlformats.org/officeDocument/2006/relationships/image" Target="../media/image3.png"/><Relationship Id="rId4" Type="http://schemas.openxmlformats.org/officeDocument/2006/relationships/image" Target="../media/image8.svg"/><Relationship Id="rId9" Type="http://schemas.openxmlformats.org/officeDocument/2006/relationships/hyperlink" Target="https://pitch.com?utm_medium=product-presentation&amp;utm_source=powerpoint-export&amp;utm_campaign=bottom_bar_cta&amp;utm_content=bea156e5-60ef-4a36-98e5-2d9720687522&amp;utm_term=PDF-PPTX-lastslide" TargetMode="Externa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solidFill>
          <a:srgbClr val="233167"/>
        </a:solidFill>
        <a:effectLst/>
      </p:bgPr>
    </p:bg>
    <p:spTree>
      <p:nvGrpSpPr>
        <p:cNvPr id="1" name=""/>
        <p:cNvGrpSpPr/>
        <p:nvPr/>
      </p:nvGrpSpPr>
      <p:grpSpPr>
        <a:xfrm>
          <a:off x="0" y="0"/>
          <a:ext cx="0" cy="0"/>
          <a:chOff x="0" y="0"/>
          <a:chExt cx="0" cy="0"/>
        </a:xfrm>
      </p:grpSpPr>
      <p:pic>
        <p:nvPicPr>
          <p:cNvPr id="3" name="Image 0" descr="https://pitch-assets-ccb95893-de3f-4266-973c-20049231b248.s3.eu-west-1.amazonaws.com/fb26bd6a-4d9d-45ce-be7f-a31bc353b597?pitch-bytes=1090624&amp;pitch-content-type=image%2Fsvg%2Bxml"/>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5555809" y="-1202032"/>
            <a:ext cx="4762500" cy="6904886"/>
          </a:xfrm>
          <a:prstGeom prst="rect">
            <a:avLst/>
          </a:prstGeom>
        </p:spPr>
      </p:pic>
      <p:sp>
        <p:nvSpPr>
          <p:cNvPr id="5" name="Text 1"/>
          <p:cNvSpPr/>
          <p:nvPr/>
        </p:nvSpPr>
        <p:spPr>
          <a:xfrm>
            <a:off x="472694" y="663194"/>
            <a:ext cx="1714351" cy="214312"/>
          </a:xfrm>
          <a:prstGeom prst="rect">
            <a:avLst/>
          </a:prstGeom>
          <a:noFill/>
          <a:ln/>
        </p:spPr>
        <p:txBody>
          <a:bodyPr wrap="square" lIns="0" tIns="0" rIns="0" bIns="0" rtlCol="0" anchor="t"/>
          <a:lstStyle/>
          <a:p>
            <a:pPr algn="l">
              <a:lnSpc>
                <a:spcPts val="1688"/>
              </a:lnSpc>
            </a:pPr>
            <a:r>
              <a:rPr lang="en-US" sz="1100" dirty="0">
                <a:solidFill>
                  <a:srgbClr val="FCFCFC"/>
                </a:solidFill>
                <a:latin typeface="IBM Plex Serif" pitchFamily="34" charset="0"/>
              </a:rPr>
              <a:t>PRABHNEET SINGH</a:t>
            </a:r>
            <a:endParaRPr lang="en-US" sz="1125" dirty="0"/>
          </a:p>
        </p:txBody>
      </p:sp>
      <p:sp>
        <p:nvSpPr>
          <p:cNvPr id="8" name="Text 4"/>
          <p:cNvSpPr/>
          <p:nvPr/>
        </p:nvSpPr>
        <p:spPr>
          <a:xfrm>
            <a:off x="470992" y="3090738"/>
            <a:ext cx="7143036" cy="1571625"/>
          </a:xfrm>
          <a:prstGeom prst="rect">
            <a:avLst/>
          </a:prstGeom>
          <a:noFill/>
          <a:ln/>
        </p:spPr>
        <p:txBody>
          <a:bodyPr wrap="square" lIns="0" tIns="0" rIns="0" bIns="0" rtlCol="0" anchor="b"/>
          <a:lstStyle/>
          <a:p>
            <a:pPr algn="l">
              <a:lnSpc>
                <a:spcPts val="6188"/>
              </a:lnSpc>
            </a:pPr>
            <a:r>
              <a:rPr lang="en-US" sz="5600" b="1" kern="0" spc="-24" dirty="0">
                <a:solidFill>
                  <a:srgbClr val="FCFCFC"/>
                </a:solidFill>
                <a:latin typeface="IBM Plex Serif" pitchFamily="34" charset="0"/>
                <a:ea typeface="IBM Plex Serif" pitchFamily="34" charset="-122"/>
                <a:cs typeface="IBM Plex Serif" pitchFamily="34" charset="-120"/>
              </a:rPr>
              <a:t>Loan Prediction with ML Models</a:t>
            </a:r>
            <a:endParaRPr lang="en-US" sz="5625" dirty="0"/>
          </a:p>
        </p:txBody>
      </p:sp>
      <p:pic>
        <p:nvPicPr>
          <p:cNvPr id="9" name="Image 1" descr="https://pitch-assets-ccb95893-de3f-4266-973c-20049231b248.s3.eu-west-1.amazonaws.com/try-pitch-pdf-export-logo.svg">
            <a:hlinkClick r:id="rId5"/>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136595" y="4803153"/>
            <a:ext cx="515221" cy="227303"/>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solidFill>
          <a:srgbClr val="FCFCFC"/>
        </a:solidFill>
        <a:effectLst/>
      </p:bgPr>
    </p:bg>
    <p:spTree>
      <p:nvGrpSpPr>
        <p:cNvPr id="1" name=""/>
        <p:cNvGrpSpPr/>
        <p:nvPr/>
      </p:nvGrpSpPr>
      <p:grpSpPr>
        <a:xfrm>
          <a:off x="0" y="0"/>
          <a:ext cx="0" cy="0"/>
          <a:chOff x="0" y="0"/>
          <a:chExt cx="0" cy="0"/>
        </a:xfrm>
      </p:grpSpPr>
      <p:pic>
        <p:nvPicPr>
          <p:cNvPr id="3" name="Image 0" descr="https://pitch-assets-ccb95893-de3f-4266-973c-20049231b248.s3.eu-west-1.amazonaws.com/801ce964-d44f-41e8-9f46-a8aa1d34932f?pitch-bytes=544990&amp;pitch-content-type=image%2Fsvg%2Bxml"/>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6028461" y="2701344"/>
            <a:ext cx="4286250" cy="3974244"/>
          </a:xfrm>
          <a:prstGeom prst="rect">
            <a:avLst/>
          </a:prstGeom>
        </p:spPr>
      </p:pic>
      <p:pic>
        <p:nvPicPr>
          <p:cNvPr id="4" name="Image 1" descr="https://pitch-assets-ccb95893-de3f-4266-973c-20049231b248.s3.eu-west-1.amazonaws.com/f47c6e1f-0b43-4cea-93a7-c390fe920c7f?pitch-bytes=545777&amp;pitch-content-type=image%2Fsvg%2Bxml"/>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4069569" y="-581623"/>
            <a:ext cx="2857500" cy="3770379"/>
          </a:xfrm>
          <a:prstGeom prst="rect">
            <a:avLst/>
          </a:prstGeom>
        </p:spPr>
      </p:pic>
      <p:sp>
        <p:nvSpPr>
          <p:cNvPr id="5" name="Text 0"/>
          <p:cNvSpPr/>
          <p:nvPr/>
        </p:nvSpPr>
        <p:spPr>
          <a:xfrm>
            <a:off x="7522710" y="4095602"/>
            <a:ext cx="1095375" cy="333375"/>
          </a:xfrm>
          <a:prstGeom prst="roundRect">
            <a:avLst>
              <a:gd name="adj" fmla="val 80000"/>
            </a:avLst>
          </a:prstGeom>
          <a:solidFill>
            <a:srgbClr val="F1EEE9"/>
          </a:solidFill>
          <a:ln/>
        </p:spPr>
        <p:txBody>
          <a:bodyPr wrap="square" lIns="60854" tIns="39357" rIns="60854" bIns="39357" rtlCol="0" anchor="ctr"/>
          <a:lstStyle/>
          <a:p>
            <a:pPr algn="ctr">
              <a:lnSpc>
                <a:spcPts val="1238"/>
              </a:lnSpc>
            </a:pPr>
            <a:r>
              <a:rPr lang="en-US" sz="800" dirty="0">
                <a:solidFill>
                  <a:srgbClr val="FCFCFC"/>
                </a:solidFill>
              </a:rPr>
              <a:t>LAUNCH</a:t>
            </a:r>
            <a:endParaRPr lang="en-US" sz="825" dirty="0"/>
          </a:p>
        </p:txBody>
      </p:sp>
      <p:sp>
        <p:nvSpPr>
          <p:cNvPr id="6" name="Text 1"/>
          <p:cNvSpPr/>
          <p:nvPr/>
        </p:nvSpPr>
        <p:spPr>
          <a:xfrm>
            <a:off x="475301" y="477664"/>
            <a:ext cx="8191500" cy="136178"/>
          </a:xfrm>
          <a:prstGeom prst="rect">
            <a:avLst/>
          </a:prstGeom>
          <a:noFill/>
          <a:ln/>
        </p:spPr>
        <p:txBody>
          <a:bodyPr wrap="square" lIns="0" tIns="0" rIns="0" bIns="0" rtlCol="0" anchor="t"/>
          <a:lstStyle/>
          <a:p>
            <a:pPr algn="l">
              <a:lnSpc>
                <a:spcPts val="1073"/>
              </a:lnSpc>
            </a:pPr>
            <a:r>
              <a:rPr lang="en-US" sz="800" b="1" kern="0" spc="240" dirty="0">
                <a:solidFill>
                  <a:srgbClr val="0E0E0E"/>
                </a:solidFill>
                <a:latin typeface="IBM Plex Serif" pitchFamily="34" charset="0"/>
                <a:ea typeface="IBM Plex Serif" pitchFamily="34" charset="-122"/>
                <a:cs typeface="IBM Plex Serif" pitchFamily="34" charset="-120"/>
              </a:rPr>
              <a:t>IMPLEMENTATION STRATEGIES</a:t>
            </a:r>
            <a:endParaRPr lang="en-US" sz="825" dirty="0"/>
          </a:p>
        </p:txBody>
      </p:sp>
      <p:sp>
        <p:nvSpPr>
          <p:cNvPr id="7" name="Text 2"/>
          <p:cNvSpPr/>
          <p:nvPr/>
        </p:nvSpPr>
        <p:spPr>
          <a:xfrm>
            <a:off x="1098592" y="2948664"/>
            <a:ext cx="1762125" cy="333375"/>
          </a:xfrm>
          <a:prstGeom prst="roundRect">
            <a:avLst>
              <a:gd name="adj" fmla="val 80000"/>
            </a:avLst>
          </a:prstGeom>
          <a:solidFill>
            <a:srgbClr val="233167"/>
          </a:solidFill>
          <a:ln/>
        </p:spPr>
        <p:txBody>
          <a:bodyPr wrap="square" lIns="97896" tIns="39357" rIns="97896" bIns="39357" rtlCol="0" anchor="ctr"/>
          <a:lstStyle/>
          <a:p>
            <a:pPr algn="ctr">
              <a:lnSpc>
                <a:spcPts val="1238"/>
              </a:lnSpc>
            </a:pPr>
            <a:r>
              <a:rPr lang="en-US" sz="800" dirty="0">
                <a:solidFill>
                  <a:srgbClr val="FCFCFC"/>
                </a:solidFill>
              </a:rPr>
              <a:t>ALPHA</a:t>
            </a:r>
            <a:endParaRPr lang="en-US" sz="825" dirty="0"/>
          </a:p>
        </p:txBody>
      </p:sp>
      <p:sp>
        <p:nvSpPr>
          <p:cNvPr id="8" name="Text 3"/>
          <p:cNvSpPr/>
          <p:nvPr/>
        </p:nvSpPr>
        <p:spPr>
          <a:xfrm>
            <a:off x="2859707" y="3331132"/>
            <a:ext cx="1095375" cy="333375"/>
          </a:xfrm>
          <a:prstGeom prst="roundRect">
            <a:avLst>
              <a:gd name="adj" fmla="val 80000"/>
            </a:avLst>
          </a:prstGeom>
          <a:solidFill>
            <a:srgbClr val="233167"/>
          </a:solidFill>
          <a:ln/>
        </p:spPr>
        <p:txBody>
          <a:bodyPr wrap="square" lIns="60854" tIns="39357" rIns="60854" bIns="39357" rtlCol="0" anchor="ctr"/>
          <a:lstStyle/>
          <a:p>
            <a:pPr algn="ctr">
              <a:lnSpc>
                <a:spcPts val="1238"/>
              </a:lnSpc>
            </a:pPr>
            <a:r>
              <a:rPr lang="en-US" sz="800" dirty="0">
                <a:solidFill>
                  <a:srgbClr val="FCFCFC"/>
                </a:solidFill>
              </a:rPr>
              <a:t>BETA: PHASE 1</a:t>
            </a:r>
            <a:endParaRPr lang="en-US" sz="825" dirty="0"/>
          </a:p>
        </p:txBody>
      </p:sp>
      <p:sp>
        <p:nvSpPr>
          <p:cNvPr id="9" name="Text 4"/>
          <p:cNvSpPr/>
          <p:nvPr/>
        </p:nvSpPr>
        <p:spPr>
          <a:xfrm>
            <a:off x="4026519" y="3713599"/>
            <a:ext cx="2143125" cy="333375"/>
          </a:xfrm>
          <a:prstGeom prst="roundRect">
            <a:avLst>
              <a:gd name="adj" fmla="val 80000"/>
            </a:avLst>
          </a:prstGeom>
          <a:solidFill>
            <a:srgbClr val="233167"/>
          </a:solidFill>
          <a:ln/>
        </p:spPr>
        <p:txBody>
          <a:bodyPr wrap="square" lIns="119063" tIns="39357" rIns="119063" bIns="39357" rtlCol="0" anchor="ctr"/>
          <a:lstStyle/>
          <a:p>
            <a:pPr algn="ctr">
              <a:lnSpc>
                <a:spcPts val="1238"/>
              </a:lnSpc>
            </a:pPr>
            <a:r>
              <a:rPr lang="en-US" sz="800" dirty="0">
                <a:solidFill>
                  <a:srgbClr val="FCFCFC"/>
                </a:solidFill>
              </a:rPr>
              <a:t>BETA: PHASE 2</a:t>
            </a:r>
            <a:endParaRPr lang="en-US" sz="825" dirty="0"/>
          </a:p>
        </p:txBody>
      </p:sp>
      <p:sp>
        <p:nvSpPr>
          <p:cNvPr id="10" name="Text 5"/>
          <p:cNvSpPr/>
          <p:nvPr/>
        </p:nvSpPr>
        <p:spPr>
          <a:xfrm>
            <a:off x="5192960" y="4096066"/>
            <a:ext cx="2262188" cy="333375"/>
          </a:xfrm>
          <a:prstGeom prst="roundRect">
            <a:avLst>
              <a:gd name="adj" fmla="val 80000"/>
            </a:avLst>
          </a:prstGeom>
          <a:solidFill>
            <a:srgbClr val="233167"/>
          </a:solidFill>
          <a:ln/>
        </p:spPr>
        <p:txBody>
          <a:bodyPr wrap="square" lIns="125677" tIns="39357" rIns="125677" bIns="39357" rtlCol="0" anchor="ctr"/>
          <a:lstStyle/>
          <a:p>
            <a:pPr algn="ctr">
              <a:lnSpc>
                <a:spcPts val="1238"/>
              </a:lnSpc>
            </a:pPr>
            <a:r>
              <a:rPr lang="en-US" sz="800" dirty="0">
                <a:solidFill>
                  <a:srgbClr val="FCFCFC"/>
                </a:solidFill>
              </a:rPr>
              <a:t>PROCESSING FEEDBACK</a:t>
            </a:r>
            <a:endParaRPr lang="en-US" sz="825" dirty="0"/>
          </a:p>
        </p:txBody>
      </p:sp>
      <p:sp>
        <p:nvSpPr>
          <p:cNvPr id="11" name="Text 6"/>
          <p:cNvSpPr/>
          <p:nvPr/>
        </p:nvSpPr>
        <p:spPr>
          <a:xfrm>
            <a:off x="523320" y="2566197"/>
            <a:ext cx="1478122" cy="333375"/>
          </a:xfrm>
          <a:prstGeom prst="roundRect">
            <a:avLst>
              <a:gd name="adj" fmla="val 80000"/>
            </a:avLst>
          </a:prstGeom>
          <a:solidFill>
            <a:srgbClr val="233167"/>
          </a:solidFill>
          <a:ln/>
        </p:spPr>
        <p:txBody>
          <a:bodyPr wrap="square" lIns="82118" tIns="39357" rIns="82118" bIns="39357" rtlCol="0" anchor="ctr"/>
          <a:lstStyle/>
          <a:p>
            <a:pPr algn="ctr">
              <a:lnSpc>
                <a:spcPts val="1238"/>
              </a:lnSpc>
            </a:pPr>
            <a:r>
              <a:rPr lang="en-US" sz="800" dirty="0">
                <a:solidFill>
                  <a:srgbClr val="FCFCFC"/>
                </a:solidFill>
              </a:rPr>
              <a:t>PREPARE RELEASE</a:t>
            </a:r>
            <a:endParaRPr lang="en-US" sz="825" dirty="0"/>
          </a:p>
        </p:txBody>
      </p:sp>
      <p:sp>
        <p:nvSpPr>
          <p:cNvPr id="12" name="Text 7"/>
          <p:cNvSpPr/>
          <p:nvPr/>
        </p:nvSpPr>
        <p:spPr>
          <a:xfrm>
            <a:off x="476250" y="811972"/>
            <a:ext cx="8191426" cy="335273"/>
          </a:xfrm>
          <a:prstGeom prst="rect">
            <a:avLst/>
          </a:prstGeom>
          <a:noFill/>
          <a:ln/>
        </p:spPr>
        <p:txBody>
          <a:bodyPr wrap="square" lIns="0" tIns="0" rIns="0" bIns="0" rtlCol="0" anchor="t"/>
          <a:lstStyle/>
          <a:p>
            <a:pPr algn="l">
              <a:lnSpc>
                <a:spcPts val="2640"/>
              </a:lnSpc>
            </a:pPr>
            <a:r>
              <a:rPr lang="en-US" sz="2400" b="1" kern="0" spc="-24" dirty="0">
                <a:solidFill>
                  <a:srgbClr val="233167"/>
                </a:solidFill>
                <a:latin typeface="IBM Plex Serif" pitchFamily="34" charset="0"/>
                <a:ea typeface="IBM Plex Serif" pitchFamily="34" charset="-122"/>
                <a:cs typeface="IBM Plex Serif" pitchFamily="34" charset="-120"/>
              </a:rPr>
              <a:t>Deploying ML Models for Real-world Applications</a:t>
            </a:r>
            <a:endParaRPr lang="en-US" sz="2400" dirty="0"/>
          </a:p>
        </p:txBody>
      </p:sp>
      <p:pic>
        <p:nvPicPr>
          <p:cNvPr id="13" name="Image 2" descr="https://pitch-assets-ccb95893-de3f-4266-973c-20049231b248.s3.eu-west-1.amazonaws.com/try-pitch-pdf-export-logo.svg">
            <a:hlinkClick r:id="rId7"/>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136595" y="4803153"/>
            <a:ext cx="515221" cy="227303"/>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solidFill>
          <a:srgbClr val="233167"/>
        </a:solidFill>
        <a:effectLst/>
      </p:bgPr>
    </p:bg>
    <p:spTree>
      <p:nvGrpSpPr>
        <p:cNvPr id="1" name=""/>
        <p:cNvGrpSpPr/>
        <p:nvPr/>
      </p:nvGrpSpPr>
      <p:grpSpPr>
        <a:xfrm>
          <a:off x="0" y="0"/>
          <a:ext cx="0" cy="0"/>
          <a:chOff x="0" y="0"/>
          <a:chExt cx="0" cy="0"/>
        </a:xfrm>
      </p:grpSpPr>
      <p:pic>
        <p:nvPicPr>
          <p:cNvPr id="3" name="Image 0" descr="https://pitch-assets-ccb95893-de3f-4266-973c-20049231b248.s3.eu-west-1.amazonaws.com/fb26bd6a-4d9d-45ce-be7f-a31bc353b597?pitch-bytes=1090624&amp;pitch-content-type=image%2Fsvg%2Bxml"/>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5555809" y="-1202032"/>
            <a:ext cx="4762500" cy="6904886"/>
          </a:xfrm>
          <a:prstGeom prst="rect">
            <a:avLst/>
          </a:prstGeom>
        </p:spPr>
      </p:pic>
      <p:sp>
        <p:nvSpPr>
          <p:cNvPr id="4" name="Text 0"/>
          <p:cNvSpPr/>
          <p:nvPr/>
        </p:nvSpPr>
        <p:spPr>
          <a:xfrm>
            <a:off x="470992" y="3824610"/>
            <a:ext cx="6487418" cy="838200"/>
          </a:xfrm>
          <a:prstGeom prst="rect">
            <a:avLst/>
          </a:prstGeom>
          <a:noFill/>
          <a:ln/>
        </p:spPr>
        <p:txBody>
          <a:bodyPr wrap="square" lIns="0" tIns="0" rIns="0" bIns="0" rtlCol="0" anchor="b"/>
          <a:lstStyle/>
          <a:p>
            <a:pPr algn="l">
              <a:lnSpc>
                <a:spcPts val="3300"/>
              </a:lnSpc>
            </a:pPr>
            <a:r>
              <a:rPr lang="en-US" sz="3000" b="1" kern="0" spc="-24" dirty="0">
                <a:solidFill>
                  <a:srgbClr val="FCFCFC"/>
                </a:solidFill>
                <a:latin typeface="IBM Plex Serif" pitchFamily="34" charset="0"/>
                <a:ea typeface="IBM Plex Serif" pitchFamily="34" charset="-122"/>
                <a:cs typeface="IBM Plex Serif" pitchFamily="34" charset="-120"/>
              </a:rPr>
              <a:t>Summarizing the Impact of ML in Loan Predictions</a:t>
            </a:r>
            <a:endParaRPr lang="en-US" sz="3000" dirty="0"/>
          </a:p>
        </p:txBody>
      </p:sp>
      <p:sp>
        <p:nvSpPr>
          <p:cNvPr id="5" name="Text 1"/>
          <p:cNvSpPr/>
          <p:nvPr/>
        </p:nvSpPr>
        <p:spPr>
          <a:xfrm>
            <a:off x="470992" y="470992"/>
            <a:ext cx="6191027" cy="130969"/>
          </a:xfrm>
          <a:prstGeom prst="rect">
            <a:avLst/>
          </a:prstGeom>
          <a:noFill/>
          <a:ln/>
        </p:spPr>
        <p:txBody>
          <a:bodyPr wrap="square" lIns="0" tIns="0" rIns="0" bIns="0" rtlCol="0" anchor="t"/>
          <a:lstStyle/>
          <a:p>
            <a:pPr algn="l">
              <a:lnSpc>
                <a:spcPts val="1031"/>
              </a:lnSpc>
            </a:pPr>
            <a:r>
              <a:rPr lang="en-US" sz="800" b="1" kern="0" spc="240" dirty="0">
                <a:solidFill>
                  <a:srgbClr val="FCFCFC"/>
                </a:solidFill>
                <a:latin typeface="IBM Plex Serif" pitchFamily="34" charset="0"/>
                <a:ea typeface="IBM Plex Serif" pitchFamily="34" charset="-122"/>
                <a:cs typeface="IBM Plex Serif" pitchFamily="34" charset="-120"/>
              </a:rPr>
              <a:t>CONCLUSION</a:t>
            </a:r>
            <a:endParaRPr lang="en-US" sz="825" dirty="0"/>
          </a:p>
        </p:txBody>
      </p:sp>
      <p:pic>
        <p:nvPicPr>
          <p:cNvPr id="6" name="Image 1" descr="https://pitch-assets-ccb95893-de3f-4266-973c-20049231b248.s3.eu-west-1.amazonaws.com/try-pitch-pdf-export-logo.svg">
            <a:hlinkClick r:id="rId5"/>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136595" y="4803153"/>
            <a:ext cx="515221" cy="227303"/>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solidFill>
          <a:srgbClr val="FCFCFC"/>
        </a:solidFill>
        <a:effectLst/>
      </p:bgPr>
    </p:bg>
    <p:spTree>
      <p:nvGrpSpPr>
        <p:cNvPr id="1" name=""/>
        <p:cNvGrpSpPr/>
        <p:nvPr/>
      </p:nvGrpSpPr>
      <p:grpSpPr>
        <a:xfrm>
          <a:off x="0" y="0"/>
          <a:ext cx="0" cy="0"/>
          <a:chOff x="0" y="0"/>
          <a:chExt cx="0" cy="0"/>
        </a:xfrm>
      </p:grpSpPr>
      <p:sp>
        <p:nvSpPr>
          <p:cNvPr id="3" name="Shape 0"/>
          <p:cNvSpPr/>
          <p:nvPr/>
        </p:nvSpPr>
        <p:spPr>
          <a:xfrm>
            <a:off x="1127" y="828"/>
            <a:ext cx="4572000" cy="5143500"/>
          </a:xfrm>
          <a:prstGeom prst="roundRect">
            <a:avLst>
              <a:gd name="adj" fmla="val -20000"/>
            </a:avLst>
          </a:prstGeom>
          <a:solidFill>
            <a:srgbClr val="F1EEE9"/>
          </a:solidFill>
          <a:ln/>
        </p:spPr>
      </p:sp>
      <p:pic>
        <p:nvPicPr>
          <p:cNvPr id="4" name="Image 0" descr="https://pitch-assets-ccb95893-de3f-4266-973c-20049231b248.s3.eu-west-1.amazonaws.com/801ce964-d44f-41e8-9f46-a8aa1d34932f?pitch-bytes=544990&amp;pitch-content-type=image%2Fsvg%2Bxml"/>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1459061" y="2701344"/>
            <a:ext cx="4286250" cy="3974244"/>
          </a:xfrm>
          <a:prstGeom prst="rect">
            <a:avLst/>
          </a:prstGeom>
        </p:spPr>
      </p:pic>
      <p:pic>
        <p:nvPicPr>
          <p:cNvPr id="5" name="Image 1" descr="https://pitch-assets-ccb95893-de3f-4266-973c-20049231b248.s3.eu-west-1.amazonaws.com/f47c6e1f-0b43-4cea-93a7-c390fe920c7f?pitch-bytes=545777&amp;pitch-content-type=image%2Fsvg%2Bxml"/>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499831" y="-581623"/>
            <a:ext cx="2857500" cy="3770379"/>
          </a:xfrm>
          <a:prstGeom prst="rect">
            <a:avLst/>
          </a:prstGeom>
        </p:spPr>
      </p:pic>
      <p:pic>
        <p:nvPicPr>
          <p:cNvPr id="6" name="Image 2" descr="https://pitch-assets-ccb95893-de3f-4266-973c-20049231b248.s3.eu-west-1.amazonaws.com/a564ac79-c67c-4941-a232-6e28bf831908?pitch-bytes=782094&amp;pitch-content-type=image%2Fpng"/>
          <p:cNvPicPr>
            <a:picLocks noChangeAspect="1"/>
          </p:cNvPicPr>
          <p:nvPr/>
        </p:nvPicPr>
        <p:blipFill>
          <a:blip r:embed="rId7"/>
          <a:srcRect/>
          <a:stretch/>
        </p:blipFill>
        <p:spPr>
          <a:xfrm>
            <a:off x="1167115" y="1171897"/>
            <a:ext cx="2238375" cy="2796776"/>
          </a:xfrm>
          <a:prstGeom prst="rect">
            <a:avLst/>
          </a:prstGeom>
          <a:effectLst>
            <a:outerShdw blurRad="406400" dist="50800" dir="5400000" algn="bl" rotWithShape="0">
              <a:srgbClr val="000000">
                <a:alpha val="10000"/>
              </a:srgbClr>
            </a:outerShdw>
          </a:effectLst>
        </p:spPr>
      </p:pic>
      <p:sp>
        <p:nvSpPr>
          <p:cNvPr id="7" name="Text 1"/>
          <p:cNvSpPr/>
          <p:nvPr/>
        </p:nvSpPr>
        <p:spPr>
          <a:xfrm>
            <a:off x="5010362" y="3659410"/>
            <a:ext cx="3659029" cy="1005840"/>
          </a:xfrm>
          <a:prstGeom prst="rect">
            <a:avLst/>
          </a:prstGeom>
          <a:noFill/>
          <a:ln/>
        </p:spPr>
        <p:txBody>
          <a:bodyPr wrap="square" lIns="0" tIns="0" rIns="0" bIns="0" rtlCol="0" anchor="b"/>
          <a:lstStyle/>
          <a:p>
            <a:pPr algn="l">
              <a:lnSpc>
                <a:spcPts val="2640"/>
              </a:lnSpc>
            </a:pPr>
            <a:r>
              <a:rPr lang="en-US" sz="2400" b="1" kern="0" spc="-24" dirty="0">
                <a:solidFill>
                  <a:srgbClr val="233167"/>
                </a:solidFill>
                <a:latin typeface="IBM Plex Serif" pitchFamily="34" charset="0"/>
                <a:ea typeface="IBM Plex Serif" pitchFamily="34" charset="-122"/>
                <a:cs typeface="IBM Plex Serif" pitchFamily="34" charset="-120"/>
              </a:rPr>
              <a:t>Overview of Loan Eligibility Prediction using ML</a:t>
            </a:r>
            <a:endParaRPr lang="en-US" sz="2400" dirty="0"/>
          </a:p>
        </p:txBody>
      </p:sp>
      <p:sp>
        <p:nvSpPr>
          <p:cNvPr id="8" name="Text 2"/>
          <p:cNvSpPr/>
          <p:nvPr/>
        </p:nvSpPr>
        <p:spPr>
          <a:xfrm>
            <a:off x="5010418" y="475231"/>
            <a:ext cx="3659088" cy="136178"/>
          </a:xfrm>
          <a:prstGeom prst="rect">
            <a:avLst/>
          </a:prstGeom>
          <a:noFill/>
          <a:ln/>
        </p:spPr>
        <p:txBody>
          <a:bodyPr wrap="square" lIns="0" tIns="0" rIns="0" bIns="0" rtlCol="0" anchor="t"/>
          <a:lstStyle/>
          <a:p>
            <a:pPr algn="l">
              <a:lnSpc>
                <a:spcPts val="1073"/>
              </a:lnSpc>
            </a:pPr>
            <a:r>
              <a:rPr lang="en-US" sz="800" b="1" kern="0" spc="240" dirty="0">
                <a:solidFill>
                  <a:srgbClr val="0E0E0E"/>
                </a:solidFill>
                <a:latin typeface="IBM Plex Serif" pitchFamily="34" charset="0"/>
                <a:ea typeface="IBM Plex Serif" pitchFamily="34" charset="-122"/>
                <a:cs typeface="IBM Plex Serif" pitchFamily="34" charset="-120"/>
              </a:rPr>
              <a:t>INTRODUCTION</a:t>
            </a:r>
            <a:endParaRPr lang="en-US" sz="825" dirty="0"/>
          </a:p>
        </p:txBody>
      </p:sp>
      <p:pic>
        <p:nvPicPr>
          <p:cNvPr id="9" name="Image 3" descr="https://pitch-assets-ccb95893-de3f-4266-973c-20049231b248.s3.eu-west-1.amazonaws.com/try-pitch-pdf-export-logo.svg">
            <a:hlinkClick r:id="rId8"/>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136595" y="4803153"/>
            <a:ext cx="515221" cy="227303"/>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solidFill>
          <a:srgbClr val="FCFCFC"/>
        </a:solidFill>
        <a:effectLst/>
      </p:bgPr>
    </p:bg>
    <p:spTree>
      <p:nvGrpSpPr>
        <p:cNvPr id="1" name=""/>
        <p:cNvGrpSpPr/>
        <p:nvPr/>
      </p:nvGrpSpPr>
      <p:grpSpPr>
        <a:xfrm>
          <a:off x="0" y="0"/>
          <a:ext cx="0" cy="0"/>
          <a:chOff x="0" y="0"/>
          <a:chExt cx="0" cy="0"/>
        </a:xfrm>
      </p:grpSpPr>
      <p:sp>
        <p:nvSpPr>
          <p:cNvPr id="3" name="Shape 0"/>
          <p:cNvSpPr/>
          <p:nvPr/>
        </p:nvSpPr>
        <p:spPr>
          <a:xfrm>
            <a:off x="1127" y="828"/>
            <a:ext cx="4572000" cy="5143500"/>
          </a:xfrm>
          <a:prstGeom prst="roundRect">
            <a:avLst>
              <a:gd name="adj" fmla="val -20000"/>
            </a:avLst>
          </a:prstGeom>
          <a:solidFill>
            <a:srgbClr val="F1EEE9"/>
          </a:solidFill>
          <a:ln/>
        </p:spPr>
      </p:sp>
      <p:pic>
        <p:nvPicPr>
          <p:cNvPr id="4" name="Image 0" descr="https://pitch-assets-ccb95893-de3f-4266-973c-20049231b248.s3.eu-west-1.amazonaws.com/801ce964-d44f-41e8-9f46-a8aa1d34932f?pitch-bytes=544990&amp;pitch-content-type=image%2Fsvg%2Bxml"/>
          <p:cNvPicPr>
            <a:picLocks noChangeAspect="1"/>
          </p:cNvPicPr>
          <p:nvPr/>
        </p:nvPicPr>
        <p:blipFill>
          <a:blip r:embed="rId3">
            <a:extLst>
              <a:ext uri="{96DAC541-7B7A-43D3-8B79-37D633B846F1}">
                <asvg:svgBlip xmlns:asvg="http://schemas.microsoft.com/office/drawing/2016/SVG/main" r:embed="rId4"/>
              </a:ext>
            </a:extLst>
          </a:blip>
          <a:srcRect r="27275"/>
          <a:stretch/>
        </p:blipFill>
        <p:spPr>
          <a:xfrm>
            <a:off x="1459061" y="2701344"/>
            <a:ext cx="3117169" cy="3974244"/>
          </a:xfrm>
          <a:prstGeom prst="rect">
            <a:avLst/>
          </a:prstGeom>
        </p:spPr>
      </p:pic>
      <p:pic>
        <p:nvPicPr>
          <p:cNvPr id="5" name="Image 1" descr="https://pitch-assets-ccb95893-de3f-4266-973c-20049231b248.s3.eu-west-1.amazonaws.com/f47c6e1f-0b43-4cea-93a7-c390fe920c7f?pitch-bytes=545777&amp;pitch-content-type=image%2Fsvg%2Bxml"/>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499831" y="-581623"/>
            <a:ext cx="2857500" cy="3770379"/>
          </a:xfrm>
          <a:prstGeom prst="rect">
            <a:avLst/>
          </a:prstGeom>
        </p:spPr>
      </p:pic>
      <p:sp>
        <p:nvSpPr>
          <p:cNvPr id="6" name="Text 1"/>
          <p:cNvSpPr/>
          <p:nvPr/>
        </p:nvSpPr>
        <p:spPr>
          <a:xfrm>
            <a:off x="5145226" y="472257"/>
            <a:ext cx="3523283" cy="335273"/>
          </a:xfrm>
          <a:prstGeom prst="rect">
            <a:avLst/>
          </a:prstGeom>
          <a:noFill/>
          <a:ln/>
        </p:spPr>
        <p:txBody>
          <a:bodyPr wrap="square" lIns="0" tIns="0" rIns="0" bIns="0" rtlCol="0" anchor="t"/>
          <a:lstStyle/>
          <a:p>
            <a:pPr algn="l">
              <a:lnSpc>
                <a:spcPts val="2640"/>
              </a:lnSpc>
            </a:pPr>
            <a:r>
              <a:rPr lang="en-US" sz="2400" b="1" kern="0" spc="-24" dirty="0">
                <a:solidFill>
                  <a:srgbClr val="233167"/>
                </a:solidFill>
                <a:latin typeface="IBM Plex Serif" pitchFamily="34" charset="0"/>
                <a:ea typeface="IBM Plex Serif" pitchFamily="34" charset="-122"/>
                <a:cs typeface="IBM Plex Serif" pitchFamily="34" charset="-120"/>
              </a:rPr>
              <a:t>Overcoming Hurdles</a:t>
            </a:r>
            <a:endParaRPr lang="en-US" sz="2400" dirty="0"/>
          </a:p>
        </p:txBody>
      </p:sp>
      <p:sp>
        <p:nvSpPr>
          <p:cNvPr id="7" name="Text 2"/>
          <p:cNvSpPr/>
          <p:nvPr/>
        </p:nvSpPr>
        <p:spPr>
          <a:xfrm>
            <a:off x="5143960" y="3566459"/>
            <a:ext cx="3428963" cy="1071563"/>
          </a:xfrm>
          <a:prstGeom prst="rect">
            <a:avLst/>
          </a:prstGeom>
          <a:noFill/>
          <a:ln/>
        </p:spPr>
        <p:txBody>
          <a:bodyPr wrap="square" lIns="0" tIns="0" rIns="0" bIns="0" rtlCol="0" anchor="b"/>
          <a:lstStyle/>
          <a:p>
            <a:pPr algn="l">
              <a:lnSpc>
                <a:spcPts val="1688"/>
              </a:lnSpc>
            </a:pPr>
            <a:r>
              <a:rPr lang="en-US" sz="1100" b="0" dirty="0">
                <a:solidFill>
                  <a:srgbClr val="0E0E0E"/>
                </a:solidFill>
                <a:latin typeface="IBM Plex Serif" pitchFamily="34" charset="0"/>
                <a:ea typeface="IBM Plex Serif" pitchFamily="34" charset="-122"/>
                <a:cs typeface="IBM Plex Serif" pitchFamily="34" charset="-120"/>
              </a:rPr>
              <a:t>Navigating the complexities in the loan eligibility prediction process can be daunting. However, with strategic planning and the right tools, these challenges can be effectively addressed to achieve accurate results.</a:t>
            </a:r>
            <a:endParaRPr lang="en-US" sz="1125" dirty="0"/>
          </a:p>
        </p:txBody>
      </p:sp>
      <p:pic>
        <p:nvPicPr>
          <p:cNvPr id="8" name="Image 2" descr="https://images.unsplash.com/photo-1501556466850-7c9fa1fccb4c?crop=entropy&amp;cs=tinysrgb&amp;fit=max&amp;fm=jpg&amp;ixid=M3wyMTIyMnwwfDF8c2VhcmNofDV8fGNoYWxsZW5nZXMlMjBidXNpbmVzc3xlbnwxfDF8fHwxNzE1NjkyMjQxfDA&amp;ixlib=rb-4.0.3&amp;q=80&amp;w=1080"/>
          <p:cNvPicPr>
            <a:picLocks noChangeAspect="1"/>
          </p:cNvPicPr>
          <p:nvPr/>
        </p:nvPicPr>
        <p:blipFill>
          <a:blip r:embed="rId7"/>
          <a:srcRect r="106"/>
          <a:stretch/>
        </p:blipFill>
        <p:spPr>
          <a:xfrm>
            <a:off x="1167115" y="1171897"/>
            <a:ext cx="2238375" cy="2796776"/>
          </a:xfrm>
          <a:prstGeom prst="rect">
            <a:avLst/>
          </a:prstGeom>
          <a:effectLst>
            <a:outerShdw blurRad="406400" dist="50800" dir="5400000" algn="bl" rotWithShape="0">
              <a:srgbClr val="000000">
                <a:alpha val="10000"/>
              </a:srgbClr>
            </a:outerShdw>
          </a:effectLst>
        </p:spPr>
      </p:pic>
      <p:sp>
        <p:nvSpPr>
          <p:cNvPr id="9" name="Text 3"/>
          <p:cNvSpPr/>
          <p:nvPr/>
        </p:nvSpPr>
        <p:spPr>
          <a:xfrm>
            <a:off x="5142235" y="3268960"/>
            <a:ext cx="3429000" cy="136178"/>
          </a:xfrm>
          <a:prstGeom prst="rect">
            <a:avLst/>
          </a:prstGeom>
          <a:noFill/>
          <a:ln/>
        </p:spPr>
        <p:txBody>
          <a:bodyPr wrap="square" lIns="0" tIns="0" rIns="0" bIns="0" rtlCol="0" anchor="b"/>
          <a:lstStyle/>
          <a:p>
            <a:pPr algn="l">
              <a:lnSpc>
                <a:spcPts val="1073"/>
              </a:lnSpc>
            </a:pPr>
            <a:r>
              <a:rPr lang="en-US" sz="800" b="1" kern="0" spc="240" dirty="0">
                <a:solidFill>
                  <a:srgbClr val="0E0E0E"/>
                </a:solidFill>
                <a:latin typeface="IBM Plex Serif" pitchFamily="34" charset="0"/>
                <a:ea typeface="IBM Plex Serif" pitchFamily="34" charset="-122"/>
                <a:cs typeface="IBM Plex Serif" pitchFamily="34" charset="-120"/>
              </a:rPr>
              <a:t>CHALLENGES FACED</a:t>
            </a:r>
            <a:endParaRPr lang="en-US" sz="825" dirty="0"/>
          </a:p>
        </p:txBody>
      </p:sp>
      <p:pic>
        <p:nvPicPr>
          <p:cNvPr id="10" name="Image 3" descr="https://pitch-assets-ccb95893-de3f-4266-973c-20049231b248.s3.eu-west-1.amazonaws.com/try-pitch-pdf-export-logo.svg">
            <a:hlinkClick r:id="rId8"/>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136595" y="4803153"/>
            <a:ext cx="515221" cy="227303"/>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solidFill>
          <a:srgbClr val="FCFCFC"/>
        </a:solidFill>
        <a:effectLst/>
      </p:bgPr>
    </p:bg>
    <p:spTree>
      <p:nvGrpSpPr>
        <p:cNvPr id="1" name=""/>
        <p:cNvGrpSpPr/>
        <p:nvPr/>
      </p:nvGrpSpPr>
      <p:grpSpPr>
        <a:xfrm>
          <a:off x="0" y="0"/>
          <a:ext cx="0" cy="0"/>
          <a:chOff x="0" y="0"/>
          <a:chExt cx="0" cy="0"/>
        </a:xfrm>
      </p:grpSpPr>
      <p:sp>
        <p:nvSpPr>
          <p:cNvPr id="3" name="Shape 0"/>
          <p:cNvSpPr/>
          <p:nvPr/>
        </p:nvSpPr>
        <p:spPr>
          <a:xfrm>
            <a:off x="1127" y="828"/>
            <a:ext cx="4572000" cy="5143500"/>
          </a:xfrm>
          <a:prstGeom prst="roundRect">
            <a:avLst>
              <a:gd name="adj" fmla="val -20000"/>
            </a:avLst>
          </a:prstGeom>
          <a:solidFill>
            <a:srgbClr val="F1EEE9"/>
          </a:solidFill>
          <a:ln/>
        </p:spPr>
      </p:sp>
      <p:pic>
        <p:nvPicPr>
          <p:cNvPr id="4" name="Image 0" descr="https://pitch-assets-ccb95893-de3f-4266-973c-20049231b248.s3.eu-west-1.amazonaws.com/801ce964-d44f-41e8-9f46-a8aa1d34932f?pitch-bytes=544990&amp;pitch-content-type=image%2Fsvg%2Bxml"/>
          <p:cNvPicPr>
            <a:picLocks noChangeAspect="1"/>
          </p:cNvPicPr>
          <p:nvPr/>
        </p:nvPicPr>
        <p:blipFill>
          <a:blip r:embed="rId3">
            <a:extLst>
              <a:ext uri="{96DAC541-7B7A-43D3-8B79-37D633B846F1}">
                <asvg:svgBlip xmlns:asvg="http://schemas.microsoft.com/office/drawing/2016/SVG/main" r:embed="rId4"/>
              </a:ext>
            </a:extLst>
          </a:blip>
          <a:srcRect r="27275"/>
          <a:stretch/>
        </p:blipFill>
        <p:spPr>
          <a:xfrm>
            <a:off x="1459061" y="2701344"/>
            <a:ext cx="3117169" cy="3974244"/>
          </a:xfrm>
          <a:prstGeom prst="rect">
            <a:avLst/>
          </a:prstGeom>
        </p:spPr>
      </p:pic>
      <p:pic>
        <p:nvPicPr>
          <p:cNvPr id="5" name="Image 1" descr="https://pitch-assets-ccb95893-de3f-4266-973c-20049231b248.s3.eu-west-1.amazonaws.com/f47c6e1f-0b43-4cea-93a7-c390fe920c7f?pitch-bytes=545777&amp;pitch-content-type=image%2Fsvg%2Bxml"/>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499831" y="-581623"/>
            <a:ext cx="2857500" cy="3770379"/>
          </a:xfrm>
          <a:prstGeom prst="rect">
            <a:avLst/>
          </a:prstGeom>
        </p:spPr>
      </p:pic>
      <p:sp>
        <p:nvSpPr>
          <p:cNvPr id="6" name="Text 1"/>
          <p:cNvSpPr/>
          <p:nvPr/>
        </p:nvSpPr>
        <p:spPr>
          <a:xfrm>
            <a:off x="5145226" y="472257"/>
            <a:ext cx="3523283" cy="335273"/>
          </a:xfrm>
          <a:prstGeom prst="rect">
            <a:avLst/>
          </a:prstGeom>
          <a:noFill/>
          <a:ln/>
        </p:spPr>
        <p:txBody>
          <a:bodyPr wrap="square" lIns="0" tIns="0" rIns="0" bIns="0" rtlCol="0" anchor="t"/>
          <a:lstStyle/>
          <a:p>
            <a:pPr algn="l">
              <a:lnSpc>
                <a:spcPts val="2640"/>
              </a:lnSpc>
            </a:pPr>
            <a:r>
              <a:rPr lang="en-US" sz="2400" b="1" kern="0" spc="-24" dirty="0">
                <a:solidFill>
                  <a:srgbClr val="233167"/>
                </a:solidFill>
                <a:latin typeface="IBM Plex Serif" pitchFamily="34" charset="0"/>
                <a:ea typeface="IBM Plex Serif" pitchFamily="34" charset="-122"/>
                <a:cs typeface="IBM Plex Serif" pitchFamily="34" charset="-120"/>
              </a:rPr>
              <a:t>Empowering Data</a:t>
            </a:r>
            <a:endParaRPr lang="en-US" sz="2400" dirty="0"/>
          </a:p>
        </p:txBody>
      </p:sp>
      <p:sp>
        <p:nvSpPr>
          <p:cNvPr id="7" name="Text 2"/>
          <p:cNvSpPr/>
          <p:nvPr/>
        </p:nvSpPr>
        <p:spPr>
          <a:xfrm>
            <a:off x="5143960" y="3352147"/>
            <a:ext cx="3428940" cy="1285875"/>
          </a:xfrm>
          <a:prstGeom prst="rect">
            <a:avLst/>
          </a:prstGeom>
          <a:noFill/>
          <a:ln/>
        </p:spPr>
        <p:txBody>
          <a:bodyPr wrap="square" lIns="0" tIns="0" rIns="0" bIns="0" rtlCol="0" anchor="b"/>
          <a:lstStyle/>
          <a:p>
            <a:pPr algn="l">
              <a:lnSpc>
                <a:spcPts val="1688"/>
              </a:lnSpc>
            </a:pPr>
            <a:r>
              <a:rPr lang="en-US" sz="1100" b="0" dirty="0">
                <a:solidFill>
                  <a:srgbClr val="0E0E0E"/>
                </a:solidFill>
                <a:latin typeface="IBM Plex Serif" pitchFamily="34" charset="0"/>
                <a:ea typeface="IBM Plex Serif" pitchFamily="34" charset="-122"/>
                <a:cs typeface="IBM Plex Serif" pitchFamily="34" charset="-120"/>
              </a:rPr>
              <a:t>Prepare to embark on a journey of cleaning and transforming data, unlocking its full potential for powerful Machine Learning models. Just as a sculptor chips away at a block of marble to reveal a masterpiece, data preprocessing is the art of refining raw data into actionable insights.</a:t>
            </a:r>
            <a:endParaRPr lang="en-US" sz="1125" dirty="0"/>
          </a:p>
        </p:txBody>
      </p:sp>
      <p:pic>
        <p:nvPicPr>
          <p:cNvPr id="8" name="Image 2" descr="https://images.unsplash.com/photo-1614029655965-2464911905a4?crop=entropy&amp;cs=tinysrgb&amp;fit=max&amp;fm=jpg&amp;ixid=M3wyMTIyMnwwfDF8c2VhcmNofDh8fGRhdGElMjBwcmVwcm9jZXNzaW5nfGVufDF8MXx8fDE3MTU2OTQwNjN8MA&amp;ixlib=rb-4.0.3&amp;q=80&amp;w=1080"/>
          <p:cNvPicPr>
            <a:picLocks noChangeAspect="1"/>
          </p:cNvPicPr>
          <p:nvPr/>
        </p:nvPicPr>
        <p:blipFill>
          <a:blip r:embed="rId7"/>
          <a:srcRect b="43"/>
          <a:stretch/>
        </p:blipFill>
        <p:spPr>
          <a:xfrm>
            <a:off x="1167115" y="1171897"/>
            <a:ext cx="2238375" cy="2796776"/>
          </a:xfrm>
          <a:prstGeom prst="rect">
            <a:avLst/>
          </a:prstGeom>
          <a:effectLst>
            <a:outerShdw blurRad="406400" dist="50800" dir="5400000" algn="bl" rotWithShape="0">
              <a:srgbClr val="000000">
                <a:alpha val="10000"/>
              </a:srgbClr>
            </a:outerShdw>
          </a:effectLst>
        </p:spPr>
      </p:pic>
      <p:sp>
        <p:nvSpPr>
          <p:cNvPr id="9" name="Text 3"/>
          <p:cNvSpPr/>
          <p:nvPr/>
        </p:nvSpPr>
        <p:spPr>
          <a:xfrm>
            <a:off x="5142235" y="3054617"/>
            <a:ext cx="3429000" cy="136208"/>
          </a:xfrm>
          <a:prstGeom prst="rect">
            <a:avLst/>
          </a:prstGeom>
          <a:noFill/>
          <a:ln/>
        </p:spPr>
        <p:txBody>
          <a:bodyPr wrap="square" lIns="0" tIns="0" rIns="0" bIns="0" rtlCol="0" anchor="b"/>
          <a:lstStyle/>
          <a:p>
            <a:pPr algn="l">
              <a:lnSpc>
                <a:spcPts val="1073"/>
              </a:lnSpc>
            </a:pPr>
            <a:r>
              <a:rPr lang="en-US" sz="800" b="1" kern="0" spc="240" dirty="0">
                <a:solidFill>
                  <a:srgbClr val="0E0E0E"/>
                </a:solidFill>
                <a:latin typeface="IBM Plex Serif" pitchFamily="34" charset="0"/>
                <a:ea typeface="IBM Plex Serif" pitchFamily="34" charset="-122"/>
                <a:cs typeface="IBM Plex Serif" pitchFamily="34" charset="-120"/>
              </a:rPr>
              <a:t>DATA PREPROCESSING</a:t>
            </a:r>
            <a:endParaRPr lang="en-US" sz="825" dirty="0"/>
          </a:p>
        </p:txBody>
      </p:sp>
      <p:pic>
        <p:nvPicPr>
          <p:cNvPr id="10" name="Image 3" descr="https://pitch-assets-ccb95893-de3f-4266-973c-20049231b248.s3.eu-west-1.amazonaws.com/try-pitch-pdf-export-logo.svg">
            <a:hlinkClick r:id="rId8"/>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136595" y="4803153"/>
            <a:ext cx="515221" cy="227303"/>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solidFill>
          <a:srgbClr val="FCFCFC"/>
        </a:solidFill>
        <a:effectLst/>
      </p:bgPr>
    </p:bg>
    <p:spTree>
      <p:nvGrpSpPr>
        <p:cNvPr id="1" name=""/>
        <p:cNvGrpSpPr/>
        <p:nvPr/>
      </p:nvGrpSpPr>
      <p:grpSpPr>
        <a:xfrm>
          <a:off x="0" y="0"/>
          <a:ext cx="0" cy="0"/>
          <a:chOff x="0" y="0"/>
          <a:chExt cx="0" cy="0"/>
        </a:xfrm>
      </p:grpSpPr>
      <p:pic>
        <p:nvPicPr>
          <p:cNvPr id="3" name="Image 0" descr="https://images.unsplash.com/photo-1636569878287-48d4d61c0cb2?crop=entropy&amp;cs=tinysrgb&amp;fit=max&amp;fm=jpg&amp;ixid=M3wyMTIyMnwwfDF8c2VhcmNofDR8fGtubiUyMGFsZ29yaXRobXxlbnwxfDF8fHwxNzE1Njk0MDYyfDA&amp;ixlib=rb-4.0.3&amp;q=80&amp;w=1080"/>
          <p:cNvPicPr>
            <a:picLocks noChangeAspect="1"/>
          </p:cNvPicPr>
          <p:nvPr/>
        </p:nvPicPr>
        <p:blipFill>
          <a:blip r:embed="rId3"/>
          <a:srcRect t="9298" b="827"/>
          <a:stretch/>
        </p:blipFill>
        <p:spPr>
          <a:xfrm>
            <a:off x="0" y="0"/>
            <a:ext cx="4286250" cy="5143500"/>
          </a:xfrm>
          <a:prstGeom prst="rect">
            <a:avLst/>
          </a:prstGeom>
        </p:spPr>
      </p:pic>
      <p:sp>
        <p:nvSpPr>
          <p:cNvPr id="4" name="Text 0"/>
          <p:cNvSpPr/>
          <p:nvPr/>
        </p:nvSpPr>
        <p:spPr>
          <a:xfrm>
            <a:off x="4764203" y="3659410"/>
            <a:ext cx="3905190" cy="1005840"/>
          </a:xfrm>
          <a:prstGeom prst="rect">
            <a:avLst/>
          </a:prstGeom>
          <a:noFill/>
          <a:ln/>
        </p:spPr>
        <p:txBody>
          <a:bodyPr wrap="square" lIns="0" tIns="0" rIns="0" bIns="0" rtlCol="0" anchor="b"/>
          <a:lstStyle/>
          <a:p>
            <a:pPr algn="l">
              <a:lnSpc>
                <a:spcPts val="2640"/>
              </a:lnSpc>
            </a:pPr>
            <a:r>
              <a:rPr lang="en-US" sz="2400" b="1" kern="0" spc="-24" dirty="0">
                <a:solidFill>
                  <a:srgbClr val="233167"/>
                </a:solidFill>
                <a:latin typeface="IBM Plex Serif" pitchFamily="34" charset="0"/>
                <a:ea typeface="IBM Plex Serif" pitchFamily="34" charset="-122"/>
                <a:cs typeface="IBM Plex Serif" pitchFamily="34" charset="-120"/>
              </a:rPr>
              <a:t>Understanding K-Nearest Neighbors Algorithm in ML</a:t>
            </a:r>
            <a:endParaRPr lang="en-US" sz="2400" dirty="0"/>
          </a:p>
        </p:txBody>
      </p:sp>
      <p:sp>
        <p:nvSpPr>
          <p:cNvPr id="5" name="Text 1"/>
          <p:cNvSpPr/>
          <p:nvPr/>
        </p:nvSpPr>
        <p:spPr>
          <a:xfrm>
            <a:off x="4764262" y="475231"/>
            <a:ext cx="3905250" cy="136178"/>
          </a:xfrm>
          <a:prstGeom prst="rect">
            <a:avLst/>
          </a:prstGeom>
          <a:noFill/>
          <a:ln/>
        </p:spPr>
        <p:txBody>
          <a:bodyPr wrap="square" lIns="0" tIns="0" rIns="0" bIns="0" rtlCol="0" anchor="t"/>
          <a:lstStyle/>
          <a:p>
            <a:pPr algn="l">
              <a:lnSpc>
                <a:spcPts val="1073"/>
              </a:lnSpc>
            </a:pPr>
            <a:r>
              <a:rPr lang="en-US" sz="800" b="1" kern="0" spc="240" dirty="0">
                <a:solidFill>
                  <a:srgbClr val="0E0E0E"/>
                </a:solidFill>
                <a:latin typeface="IBM Plex Serif" pitchFamily="34" charset="0"/>
                <a:ea typeface="IBM Plex Serif" pitchFamily="34" charset="-122"/>
                <a:cs typeface="IBM Plex Serif" pitchFamily="34" charset="-120"/>
              </a:rPr>
              <a:t>KNN ALGORITHM</a:t>
            </a:r>
            <a:endParaRPr lang="en-US" sz="825" dirty="0"/>
          </a:p>
        </p:txBody>
      </p:sp>
      <p:pic>
        <p:nvPicPr>
          <p:cNvPr id="6" name="Image 1" descr="https://pitch-assets-ccb95893-de3f-4266-973c-20049231b248.s3.eu-west-1.amazonaws.com/try-pitch-pdf-export-logo.svg">
            <a:hlinkClick r:id="rId4"/>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136595" y="4803153"/>
            <a:ext cx="515221" cy="227303"/>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solidFill>
          <a:srgbClr val="FCFCFC"/>
        </a:solidFill>
        <a:effectLst/>
      </p:bgPr>
    </p:bg>
    <p:spTree>
      <p:nvGrpSpPr>
        <p:cNvPr id="1" name=""/>
        <p:cNvGrpSpPr/>
        <p:nvPr/>
      </p:nvGrpSpPr>
      <p:grpSpPr>
        <a:xfrm>
          <a:off x="0" y="0"/>
          <a:ext cx="0" cy="0"/>
          <a:chOff x="0" y="0"/>
          <a:chExt cx="0" cy="0"/>
        </a:xfrm>
      </p:grpSpPr>
      <p:pic>
        <p:nvPicPr>
          <p:cNvPr id="3" name="Image 0" descr="https://images.unsplash.com/photo-1672669612505-0e9f2939d351?crop=entropy&amp;cs=tinysrgb&amp;fit=max&amp;fm=jpg&amp;ixid=M3wyMTIyMnwwfDF8c2VhcmNofDh8fGRlY2lzaW9uJTIwdHJlZXxlbnwxfDF8fHwxNzE1Njk0MDYyfDA&amp;ixlib=rb-4.0.3&amp;q=80&amp;w=1080"/>
          <p:cNvPicPr>
            <a:picLocks noChangeAspect="1"/>
          </p:cNvPicPr>
          <p:nvPr/>
        </p:nvPicPr>
        <p:blipFill>
          <a:blip r:embed="rId3"/>
          <a:srcRect t="18646" b="1354"/>
          <a:stretch/>
        </p:blipFill>
        <p:spPr>
          <a:xfrm>
            <a:off x="0" y="0"/>
            <a:ext cx="4286250" cy="5143500"/>
          </a:xfrm>
          <a:prstGeom prst="rect">
            <a:avLst/>
          </a:prstGeom>
        </p:spPr>
      </p:pic>
      <p:sp>
        <p:nvSpPr>
          <p:cNvPr id="4" name="Text 0"/>
          <p:cNvSpPr/>
          <p:nvPr/>
        </p:nvSpPr>
        <p:spPr>
          <a:xfrm>
            <a:off x="4764203" y="3659410"/>
            <a:ext cx="3905190" cy="1005840"/>
          </a:xfrm>
          <a:prstGeom prst="rect">
            <a:avLst/>
          </a:prstGeom>
          <a:noFill/>
          <a:ln/>
        </p:spPr>
        <p:txBody>
          <a:bodyPr wrap="square" lIns="0" tIns="0" rIns="0" bIns="0" rtlCol="0" anchor="b"/>
          <a:lstStyle/>
          <a:p>
            <a:pPr algn="l">
              <a:lnSpc>
                <a:spcPts val="2640"/>
              </a:lnSpc>
            </a:pPr>
            <a:r>
              <a:rPr lang="en-US" sz="2400" b="1" kern="0" spc="-24" dirty="0">
                <a:solidFill>
                  <a:srgbClr val="233167"/>
                </a:solidFill>
                <a:latin typeface="IBM Plex Serif" pitchFamily="34" charset="0"/>
                <a:ea typeface="IBM Plex Serif" pitchFamily="34" charset="-122"/>
                <a:cs typeface="IBM Plex Serif" pitchFamily="34" charset="-120"/>
              </a:rPr>
              <a:t>Exploring Decision Tree Algorithm for Loan Predictions</a:t>
            </a:r>
            <a:endParaRPr lang="en-US" sz="2400" dirty="0"/>
          </a:p>
        </p:txBody>
      </p:sp>
      <p:sp>
        <p:nvSpPr>
          <p:cNvPr id="5" name="Text 1"/>
          <p:cNvSpPr/>
          <p:nvPr/>
        </p:nvSpPr>
        <p:spPr>
          <a:xfrm>
            <a:off x="4764262" y="475231"/>
            <a:ext cx="3905250" cy="136178"/>
          </a:xfrm>
          <a:prstGeom prst="rect">
            <a:avLst/>
          </a:prstGeom>
          <a:noFill/>
          <a:ln/>
        </p:spPr>
        <p:txBody>
          <a:bodyPr wrap="square" lIns="0" tIns="0" rIns="0" bIns="0" rtlCol="0" anchor="t"/>
          <a:lstStyle/>
          <a:p>
            <a:pPr algn="l">
              <a:lnSpc>
                <a:spcPts val="1073"/>
              </a:lnSpc>
            </a:pPr>
            <a:r>
              <a:rPr lang="en-US" sz="800" b="1" kern="0" spc="240" dirty="0">
                <a:solidFill>
                  <a:srgbClr val="0E0E0E"/>
                </a:solidFill>
                <a:latin typeface="IBM Plex Serif" pitchFamily="34" charset="0"/>
                <a:ea typeface="IBM Plex Serif" pitchFamily="34" charset="-122"/>
                <a:cs typeface="IBM Plex Serif" pitchFamily="34" charset="-120"/>
              </a:rPr>
              <a:t>DECISION TREE</a:t>
            </a:r>
            <a:endParaRPr lang="en-US" sz="825" dirty="0"/>
          </a:p>
        </p:txBody>
      </p:sp>
      <p:pic>
        <p:nvPicPr>
          <p:cNvPr id="6" name="Image 1" descr="https://pitch-assets-ccb95893-de3f-4266-973c-20049231b248.s3.eu-west-1.amazonaws.com/try-pitch-pdf-export-logo.svg">
            <a:hlinkClick r:id="rId4"/>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136595" y="4803153"/>
            <a:ext cx="515221" cy="227303"/>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solidFill>
          <a:srgbClr val="FCFCFC"/>
        </a:solidFill>
        <a:effectLst/>
      </p:bgPr>
    </p:bg>
    <p:spTree>
      <p:nvGrpSpPr>
        <p:cNvPr id="1" name=""/>
        <p:cNvGrpSpPr/>
        <p:nvPr/>
      </p:nvGrpSpPr>
      <p:grpSpPr>
        <a:xfrm>
          <a:off x="0" y="0"/>
          <a:ext cx="0" cy="0"/>
          <a:chOff x="0" y="0"/>
          <a:chExt cx="0" cy="0"/>
        </a:xfrm>
      </p:grpSpPr>
      <p:pic>
        <p:nvPicPr>
          <p:cNvPr id="3" name="Image 0" descr="https://pitch-assets-ccb95893-de3f-4266-973c-20049231b248.s3.eu-west-1.amazonaws.com/801ce964-d44f-41e8-9f46-a8aa1d34932f?pitch-bytes=544990&amp;pitch-content-type=image%2Fsvg%2Bxml"/>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6028461" y="2701344"/>
            <a:ext cx="4286250" cy="3974244"/>
          </a:xfrm>
          <a:prstGeom prst="rect">
            <a:avLst/>
          </a:prstGeom>
        </p:spPr>
      </p:pic>
      <p:pic>
        <p:nvPicPr>
          <p:cNvPr id="4" name="Image 1" descr="https://pitch-assets-ccb95893-de3f-4266-973c-20049231b248.s3.eu-west-1.amazonaws.com/f47c6e1f-0b43-4cea-93a7-c390fe920c7f?pitch-bytes=545777&amp;pitch-content-type=image%2Fsvg%2Bxml"/>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4069569" y="-581623"/>
            <a:ext cx="2857500" cy="3770379"/>
          </a:xfrm>
          <a:prstGeom prst="rect">
            <a:avLst/>
          </a:prstGeom>
        </p:spPr>
      </p:pic>
      <p:sp>
        <p:nvSpPr>
          <p:cNvPr id="5" name="Text 0"/>
          <p:cNvSpPr/>
          <p:nvPr/>
        </p:nvSpPr>
        <p:spPr>
          <a:xfrm>
            <a:off x="471961" y="477622"/>
            <a:ext cx="3428822" cy="670560"/>
          </a:xfrm>
          <a:prstGeom prst="rect">
            <a:avLst/>
          </a:prstGeom>
          <a:noFill/>
          <a:ln/>
        </p:spPr>
        <p:txBody>
          <a:bodyPr wrap="square" lIns="0" tIns="0" rIns="0" bIns="0" rtlCol="0" anchor="t"/>
          <a:lstStyle/>
          <a:p>
            <a:pPr algn="l">
              <a:lnSpc>
                <a:spcPts val="2640"/>
              </a:lnSpc>
            </a:pPr>
            <a:r>
              <a:rPr lang="en-US" sz="2400" b="1" kern="0" spc="-24" dirty="0">
                <a:solidFill>
                  <a:srgbClr val="233167"/>
                </a:solidFill>
                <a:latin typeface="IBM Plex Serif" pitchFamily="34" charset="0"/>
                <a:ea typeface="IBM Plex Serif" pitchFamily="34" charset="-122"/>
                <a:cs typeface="IBM Plex Serif" pitchFamily="34" charset="-120"/>
              </a:rPr>
              <a:t>Assessing Model Performance</a:t>
            </a:r>
            <a:endParaRPr lang="en-US" sz="2400" dirty="0"/>
          </a:p>
        </p:txBody>
      </p:sp>
      <p:sp>
        <p:nvSpPr>
          <p:cNvPr id="6" name="Text 1"/>
          <p:cNvSpPr/>
          <p:nvPr/>
        </p:nvSpPr>
        <p:spPr>
          <a:xfrm>
            <a:off x="471961" y="2958249"/>
            <a:ext cx="3428822" cy="1714500"/>
          </a:xfrm>
          <a:prstGeom prst="rect">
            <a:avLst/>
          </a:prstGeom>
          <a:noFill/>
          <a:ln/>
        </p:spPr>
        <p:txBody>
          <a:bodyPr wrap="square" lIns="0" tIns="0" rIns="0" bIns="0" rtlCol="0" anchor="b"/>
          <a:lstStyle/>
          <a:p>
            <a:pPr algn="l">
              <a:lnSpc>
                <a:spcPts val="1688"/>
              </a:lnSpc>
            </a:pPr>
            <a:r>
              <a:rPr lang="en-US" sz="1100" b="0" dirty="0">
                <a:solidFill>
                  <a:srgbClr val="0E0E0E"/>
                </a:solidFill>
                <a:latin typeface="IBM Plex Serif" pitchFamily="34" charset="0"/>
                <a:ea typeface="IBM Plex Serif" pitchFamily="34" charset="-122"/>
                <a:cs typeface="IBM Plex Serif" pitchFamily="34" charset="-120"/>
              </a:rPr>
              <a:t>Explore various techniques to evaluate the effectiveness and efficiency of machine learning models in predicting loan eligibility, such as confusion matrices, accuracy scores, and ROC curves. By thoroughly analyzing model performance, we can make informed decisions on which algorithm works best for our specific use case.</a:t>
            </a:r>
            <a:endParaRPr lang="en-US" sz="1125" dirty="0"/>
          </a:p>
        </p:txBody>
      </p:sp>
      <p:graphicFrame>
        <p:nvGraphicFramePr>
          <p:cNvPr id="7" name="Chart 0"/>
          <p:cNvGraphicFramePr/>
          <p:nvPr/>
        </p:nvGraphicFramePr>
        <p:xfrm>
          <a:off x="5001409" y="1436750"/>
          <a:ext cx="3313297" cy="2267649"/>
        </p:xfrm>
        <a:graphic>
          <a:graphicData uri="http://schemas.openxmlformats.org/drawingml/2006/chart">
            <c:chart xmlns:c="http://schemas.openxmlformats.org/drawingml/2006/chart" xmlns:r="http://schemas.openxmlformats.org/officeDocument/2006/relationships" r:id="rId7"/>
          </a:graphicData>
        </a:graphic>
      </p:graphicFrame>
      <p:pic>
        <p:nvPicPr>
          <p:cNvPr id="8" name="Image 2" descr="https://pitch-assets-ccb95893-de3f-4266-973c-20049231b248.s3.eu-west-1.amazonaws.com/try-pitch-pdf-export-logo.svg">
            <a:hlinkClick r:id="rId8"/>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136595" y="4803153"/>
            <a:ext cx="515221" cy="227303"/>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solidFill>
          <a:srgbClr val="F6F1E8"/>
        </a:solidFill>
        <a:effectLst/>
      </p:bgPr>
    </p:bg>
    <p:spTree>
      <p:nvGrpSpPr>
        <p:cNvPr id="1" name=""/>
        <p:cNvGrpSpPr/>
        <p:nvPr/>
      </p:nvGrpSpPr>
      <p:grpSpPr>
        <a:xfrm>
          <a:off x="0" y="0"/>
          <a:ext cx="0" cy="0"/>
          <a:chOff x="0" y="0"/>
          <a:chExt cx="0" cy="0"/>
        </a:xfrm>
      </p:grpSpPr>
      <p:pic>
        <p:nvPicPr>
          <p:cNvPr id="3" name="Image 0" descr="https://pitch-assets-ccb95893-de3f-4266-973c-20049231b248.s3.eu-west-1.amazonaws.com/f47c6e1f-0b43-4cea-93a7-c390fe920c7f?pitch-bytes=545777&amp;pitch-content-type=image%2Fsvg%2Bxml"/>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838498" y="-581623"/>
            <a:ext cx="2857500" cy="3770379"/>
          </a:xfrm>
          <a:prstGeom prst="rect">
            <a:avLst/>
          </a:prstGeom>
        </p:spPr>
      </p:pic>
      <p:pic>
        <p:nvPicPr>
          <p:cNvPr id="4" name="Image 1" descr="https://pitch-assets-ccb95893-de3f-4266-973c-20049231b248.s3.eu-west-1.amazonaws.com/801ce964-d44f-41e8-9f46-a8aa1d34932f?pitch-bytes=544990&amp;pitch-content-type=image%2Fsvg%2Bxml"/>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6028461" y="2701344"/>
            <a:ext cx="4286250" cy="3974244"/>
          </a:xfrm>
          <a:prstGeom prst="rect">
            <a:avLst/>
          </a:prstGeom>
        </p:spPr>
      </p:pic>
      <p:sp>
        <p:nvSpPr>
          <p:cNvPr id="5" name="Shape 0"/>
          <p:cNvSpPr/>
          <p:nvPr/>
        </p:nvSpPr>
        <p:spPr>
          <a:xfrm>
            <a:off x="3377832" y="1540145"/>
            <a:ext cx="2381250" cy="3129938"/>
          </a:xfrm>
          <a:prstGeom prst="roundRect">
            <a:avLst>
              <a:gd name="adj" fmla="val -38400"/>
            </a:avLst>
          </a:prstGeom>
          <a:solidFill>
            <a:srgbClr val="FCFCFC"/>
          </a:solidFill>
          <a:ln/>
          <a:effectLst>
            <a:outerShdw blurRad="254000" dist="25400" dir="5400000" algn="bl" rotWithShape="0">
              <a:srgbClr val="000000">
                <a:alpha val="10000"/>
              </a:srgbClr>
            </a:outerShdw>
          </a:effectLst>
        </p:spPr>
      </p:sp>
      <p:pic>
        <p:nvPicPr>
          <p:cNvPr id="6" name="Image 2" descr="https://images.unsplash.com/photo-1576669801775-ff43c5ab079d?crop=entropy&amp;cs=tinysrgb&amp;fit=max&amp;fm=jpg&amp;ixid=M3wyMTIyMnwwfDF8c2VhcmNofDV8fHJlc3VsdHMlMjBhbmFseXNpc3xlbnwxfDB8fHwxNzE1Njk0MDYyfDA&amp;ixlib=rb-4.0.3&amp;q=80&amp;w=1080"/>
          <p:cNvPicPr>
            <a:picLocks noChangeAspect="1"/>
          </p:cNvPicPr>
          <p:nvPr/>
        </p:nvPicPr>
        <p:blipFill>
          <a:blip r:embed="rId7"/>
          <a:srcRect l="2001" r="6729"/>
          <a:stretch/>
        </p:blipFill>
        <p:spPr>
          <a:xfrm>
            <a:off x="3468047" y="1632220"/>
            <a:ext cx="2190750" cy="1600200"/>
          </a:xfrm>
          <a:prstGeom prst="rect">
            <a:avLst/>
          </a:prstGeom>
        </p:spPr>
      </p:pic>
      <p:sp>
        <p:nvSpPr>
          <p:cNvPr id="7" name="Shape 1"/>
          <p:cNvSpPr/>
          <p:nvPr/>
        </p:nvSpPr>
        <p:spPr>
          <a:xfrm>
            <a:off x="668499" y="1540145"/>
            <a:ext cx="2381250" cy="3129938"/>
          </a:xfrm>
          <a:prstGeom prst="roundRect">
            <a:avLst>
              <a:gd name="adj" fmla="val -38400"/>
            </a:avLst>
          </a:prstGeom>
          <a:solidFill>
            <a:srgbClr val="FCFCFC"/>
          </a:solidFill>
          <a:ln/>
          <a:effectLst>
            <a:outerShdw blurRad="254000" dist="25400" dir="5400000" algn="bl" rotWithShape="0">
              <a:srgbClr val="000000">
                <a:alpha val="10000"/>
              </a:srgbClr>
            </a:outerShdw>
          </a:effectLst>
        </p:spPr>
      </p:sp>
      <p:pic>
        <p:nvPicPr>
          <p:cNvPr id="8" name="Image 3" descr="https://images.unsplash.com/photo-1526628953301-3e589a6a8b74?crop=entropy&amp;cs=tinysrgb&amp;fit=max&amp;fm=jpg&amp;ixid=M3wyMTIyMnwwfDF8c2VhcmNofDF8fHJlc3VsdHMlMjBhbmFseXNpc3xlbnwxfDB8fHwxNzE1Njk0MDYyfDA&amp;ixlib=rb-4.0.3&amp;q=80&amp;w=1080"/>
          <p:cNvPicPr>
            <a:picLocks noChangeAspect="1"/>
          </p:cNvPicPr>
          <p:nvPr/>
        </p:nvPicPr>
        <p:blipFill>
          <a:blip r:embed="rId8"/>
          <a:srcRect r="1505"/>
          <a:stretch/>
        </p:blipFill>
        <p:spPr>
          <a:xfrm>
            <a:off x="761244" y="1634290"/>
            <a:ext cx="2190750" cy="1600200"/>
          </a:xfrm>
          <a:prstGeom prst="rect">
            <a:avLst/>
          </a:prstGeom>
        </p:spPr>
      </p:pic>
      <p:sp>
        <p:nvSpPr>
          <p:cNvPr id="9" name="Shape 2"/>
          <p:cNvSpPr/>
          <p:nvPr/>
        </p:nvSpPr>
        <p:spPr>
          <a:xfrm>
            <a:off x="6097749" y="1540145"/>
            <a:ext cx="2381250" cy="3129938"/>
          </a:xfrm>
          <a:prstGeom prst="roundRect">
            <a:avLst>
              <a:gd name="adj" fmla="val -38400"/>
            </a:avLst>
          </a:prstGeom>
          <a:solidFill>
            <a:srgbClr val="FCFCFC"/>
          </a:solidFill>
          <a:ln/>
          <a:effectLst>
            <a:outerShdw blurRad="254000" dist="25400" dir="5400000" algn="bl" rotWithShape="0">
              <a:srgbClr val="000000">
                <a:alpha val="10000"/>
              </a:srgbClr>
            </a:outerShdw>
          </a:effectLst>
        </p:spPr>
      </p:sp>
      <p:pic>
        <p:nvPicPr>
          <p:cNvPr id="10" name="Image 4" descr="https://images.unsplash.com/photo-1516383274235-5f42d6c6426d?crop=entropy&amp;cs=tinysrgb&amp;fit=max&amp;fm=jpg&amp;ixid=M3wyMTIyMnwwfDF8c2VhcmNofDZ8fHJlc3VsdHMlMjBhbmFseXNpc3xlbnwxfDB8fHwxNzE1Njk0MDYyfDA&amp;ixlib=rb-4.0.3&amp;q=80&amp;w=1080"/>
          <p:cNvPicPr>
            <a:picLocks noChangeAspect="1"/>
          </p:cNvPicPr>
          <p:nvPr/>
        </p:nvPicPr>
        <p:blipFill>
          <a:blip r:embed="rId9"/>
          <a:srcRect l="2004" r="7106"/>
          <a:stretch/>
        </p:blipFill>
        <p:spPr>
          <a:xfrm>
            <a:off x="6189574" y="1629689"/>
            <a:ext cx="2190750" cy="1600200"/>
          </a:xfrm>
          <a:prstGeom prst="rect">
            <a:avLst/>
          </a:prstGeom>
        </p:spPr>
      </p:pic>
      <p:sp>
        <p:nvSpPr>
          <p:cNvPr id="11" name="Text 3"/>
          <p:cNvSpPr/>
          <p:nvPr/>
        </p:nvSpPr>
        <p:spPr>
          <a:xfrm>
            <a:off x="761227" y="3741620"/>
            <a:ext cx="2190571" cy="214312"/>
          </a:xfrm>
          <a:prstGeom prst="rect">
            <a:avLst/>
          </a:prstGeom>
          <a:noFill/>
          <a:ln/>
        </p:spPr>
        <p:txBody>
          <a:bodyPr wrap="square" lIns="0" tIns="0" rIns="0" bIns="0" rtlCol="0" anchor="t"/>
          <a:lstStyle/>
          <a:p>
            <a:pPr algn="ctr">
              <a:lnSpc>
                <a:spcPts val="1688"/>
              </a:lnSpc>
            </a:pPr>
            <a:r>
              <a:rPr lang="en-US" sz="1100" b="0" dirty="0">
                <a:solidFill>
                  <a:srgbClr val="0E0E0E"/>
                </a:solidFill>
                <a:latin typeface="IBM Plex Serif" pitchFamily="34" charset="0"/>
                <a:ea typeface="IBM Plex Serif" pitchFamily="34" charset="-122"/>
                <a:cs typeface="IBM Plex Serif" pitchFamily="34" charset="-120"/>
              </a:rPr>
              <a:t>Uncover key findings</a:t>
            </a:r>
            <a:endParaRPr lang="en-US" sz="1125" dirty="0"/>
          </a:p>
        </p:txBody>
      </p:sp>
      <p:sp>
        <p:nvSpPr>
          <p:cNvPr id="12" name="Text 4"/>
          <p:cNvSpPr/>
          <p:nvPr/>
        </p:nvSpPr>
        <p:spPr>
          <a:xfrm>
            <a:off x="761212" y="3403588"/>
            <a:ext cx="2190601" cy="136178"/>
          </a:xfrm>
          <a:prstGeom prst="rect">
            <a:avLst/>
          </a:prstGeom>
          <a:noFill/>
          <a:ln/>
        </p:spPr>
        <p:txBody>
          <a:bodyPr wrap="square" lIns="0" tIns="0" rIns="0" bIns="0" rtlCol="0" anchor="t"/>
          <a:lstStyle/>
          <a:p>
            <a:pPr algn="ctr">
              <a:lnSpc>
                <a:spcPts val="1073"/>
              </a:lnSpc>
            </a:pPr>
            <a:r>
              <a:rPr lang="en-US" sz="800" b="1" kern="0" spc="240" dirty="0">
                <a:solidFill>
                  <a:srgbClr val="0E0E0E"/>
                </a:solidFill>
                <a:latin typeface="IBM Plex Serif" pitchFamily="34" charset="0"/>
                <a:ea typeface="IBM Plex Serif" pitchFamily="34" charset="-122"/>
                <a:cs typeface="IBM Plex Serif" pitchFamily="34" charset="-120"/>
              </a:rPr>
              <a:t>INSIGHTS REVEALED</a:t>
            </a:r>
            <a:endParaRPr lang="en-US" sz="825" dirty="0"/>
          </a:p>
        </p:txBody>
      </p:sp>
      <p:sp>
        <p:nvSpPr>
          <p:cNvPr id="13" name="Text 5"/>
          <p:cNvSpPr/>
          <p:nvPr/>
        </p:nvSpPr>
        <p:spPr>
          <a:xfrm>
            <a:off x="3470560" y="3741712"/>
            <a:ext cx="2190571" cy="214312"/>
          </a:xfrm>
          <a:prstGeom prst="rect">
            <a:avLst/>
          </a:prstGeom>
          <a:noFill/>
          <a:ln/>
        </p:spPr>
        <p:txBody>
          <a:bodyPr wrap="square" lIns="0" tIns="0" rIns="0" bIns="0" rtlCol="0" anchor="t"/>
          <a:lstStyle/>
          <a:p>
            <a:pPr algn="ctr">
              <a:lnSpc>
                <a:spcPts val="1688"/>
              </a:lnSpc>
            </a:pPr>
            <a:r>
              <a:rPr lang="en-US" sz="1100" b="0" dirty="0">
                <a:solidFill>
                  <a:srgbClr val="0E0E0E"/>
                </a:solidFill>
                <a:latin typeface="IBM Plex Serif" pitchFamily="34" charset="0"/>
                <a:ea typeface="IBM Plex Serif" pitchFamily="34" charset="-122"/>
                <a:cs typeface="IBM Plex Serif" pitchFamily="34" charset="-120"/>
              </a:rPr>
              <a:t>Present with clarity</a:t>
            </a:r>
            <a:endParaRPr lang="en-US" sz="1125" dirty="0"/>
          </a:p>
        </p:txBody>
      </p:sp>
      <p:sp>
        <p:nvSpPr>
          <p:cNvPr id="14" name="Text 6"/>
          <p:cNvSpPr/>
          <p:nvPr/>
        </p:nvSpPr>
        <p:spPr>
          <a:xfrm>
            <a:off x="3470545" y="3403680"/>
            <a:ext cx="2190601" cy="136178"/>
          </a:xfrm>
          <a:prstGeom prst="rect">
            <a:avLst/>
          </a:prstGeom>
          <a:noFill/>
          <a:ln/>
        </p:spPr>
        <p:txBody>
          <a:bodyPr wrap="square" lIns="0" tIns="0" rIns="0" bIns="0" rtlCol="0" anchor="t"/>
          <a:lstStyle/>
          <a:p>
            <a:pPr algn="ctr">
              <a:lnSpc>
                <a:spcPts val="1073"/>
              </a:lnSpc>
            </a:pPr>
            <a:r>
              <a:rPr lang="en-US" sz="800" b="1" kern="0" spc="240" dirty="0">
                <a:solidFill>
                  <a:srgbClr val="0E0E0E"/>
                </a:solidFill>
                <a:latin typeface="IBM Plex Serif" pitchFamily="34" charset="0"/>
                <a:ea typeface="IBM Plex Serif" pitchFamily="34" charset="-122"/>
                <a:cs typeface="IBM Plex Serif" pitchFamily="34" charset="-120"/>
              </a:rPr>
              <a:t>VISUAL DATA</a:t>
            </a:r>
            <a:endParaRPr lang="en-US" sz="825" dirty="0"/>
          </a:p>
        </p:txBody>
      </p:sp>
      <p:sp>
        <p:nvSpPr>
          <p:cNvPr id="15" name="Text 7"/>
          <p:cNvSpPr/>
          <p:nvPr/>
        </p:nvSpPr>
        <p:spPr>
          <a:xfrm>
            <a:off x="6187256" y="3744312"/>
            <a:ext cx="2190571" cy="214312"/>
          </a:xfrm>
          <a:prstGeom prst="rect">
            <a:avLst/>
          </a:prstGeom>
          <a:noFill/>
          <a:ln/>
        </p:spPr>
        <p:txBody>
          <a:bodyPr wrap="square" lIns="0" tIns="0" rIns="0" bIns="0" rtlCol="0" anchor="t"/>
          <a:lstStyle/>
          <a:p>
            <a:pPr algn="ctr">
              <a:lnSpc>
                <a:spcPts val="1688"/>
              </a:lnSpc>
            </a:pPr>
            <a:r>
              <a:rPr lang="en-US" sz="1100" b="0" dirty="0">
                <a:solidFill>
                  <a:srgbClr val="0E0E0E"/>
                </a:solidFill>
                <a:latin typeface="IBM Plex Serif" pitchFamily="34" charset="0"/>
                <a:ea typeface="IBM Plex Serif" pitchFamily="34" charset="-122"/>
                <a:cs typeface="IBM Plex Serif" pitchFamily="34" charset="-120"/>
              </a:rPr>
              <a:t>Drive strategic actions</a:t>
            </a:r>
            <a:endParaRPr lang="en-US" sz="1125" dirty="0"/>
          </a:p>
        </p:txBody>
      </p:sp>
      <p:sp>
        <p:nvSpPr>
          <p:cNvPr id="16" name="Text 8"/>
          <p:cNvSpPr/>
          <p:nvPr/>
        </p:nvSpPr>
        <p:spPr>
          <a:xfrm>
            <a:off x="6187241" y="3403680"/>
            <a:ext cx="2190601" cy="136178"/>
          </a:xfrm>
          <a:prstGeom prst="rect">
            <a:avLst/>
          </a:prstGeom>
          <a:noFill/>
          <a:ln/>
        </p:spPr>
        <p:txBody>
          <a:bodyPr wrap="square" lIns="0" tIns="0" rIns="0" bIns="0" rtlCol="0" anchor="t"/>
          <a:lstStyle/>
          <a:p>
            <a:pPr algn="ctr">
              <a:lnSpc>
                <a:spcPts val="1073"/>
              </a:lnSpc>
            </a:pPr>
            <a:r>
              <a:rPr lang="en-US" sz="800" b="1" kern="0" spc="240" dirty="0">
                <a:solidFill>
                  <a:srgbClr val="0E0E0E"/>
                </a:solidFill>
                <a:latin typeface="IBM Plex Serif" pitchFamily="34" charset="0"/>
                <a:ea typeface="IBM Plex Serif" pitchFamily="34" charset="-122"/>
                <a:cs typeface="IBM Plex Serif" pitchFamily="34" charset="-120"/>
              </a:rPr>
              <a:t>DECISION IMPACT</a:t>
            </a:r>
            <a:endParaRPr lang="en-US" sz="825" dirty="0"/>
          </a:p>
        </p:txBody>
      </p:sp>
      <p:sp>
        <p:nvSpPr>
          <p:cNvPr id="17" name="Text 9"/>
          <p:cNvSpPr/>
          <p:nvPr/>
        </p:nvSpPr>
        <p:spPr>
          <a:xfrm>
            <a:off x="653258" y="476250"/>
            <a:ext cx="7825717" cy="335273"/>
          </a:xfrm>
          <a:prstGeom prst="rect">
            <a:avLst/>
          </a:prstGeom>
          <a:noFill/>
          <a:ln/>
        </p:spPr>
        <p:txBody>
          <a:bodyPr wrap="square" lIns="0" tIns="0" rIns="0" bIns="0" rtlCol="0" anchor="t"/>
          <a:lstStyle/>
          <a:p>
            <a:pPr algn="ctr">
              <a:lnSpc>
                <a:spcPts val="2640"/>
              </a:lnSpc>
            </a:pPr>
            <a:r>
              <a:rPr lang="en-US" sz="2400" b="1" kern="0" spc="-24" dirty="0">
                <a:solidFill>
                  <a:srgbClr val="233167"/>
                </a:solidFill>
                <a:latin typeface="IBM Plex Serif" pitchFamily="34" charset="0"/>
                <a:ea typeface="IBM Plex Serif" pitchFamily="34" charset="-122"/>
                <a:cs typeface="IBM Plex Serif" pitchFamily="34" charset="-120"/>
              </a:rPr>
              <a:t>Results Analysis</a:t>
            </a:r>
            <a:endParaRPr lang="en-US" sz="2400" dirty="0"/>
          </a:p>
        </p:txBody>
      </p:sp>
      <p:pic>
        <p:nvPicPr>
          <p:cNvPr id="18" name="Image 5" descr="https://pitch-assets-ccb95893-de3f-4266-973c-20049231b248.s3.eu-west-1.amazonaws.com/try-pitch-pdf-export-logo.svg">
            <a:hlinkClick r:id="rId10"/>
          </p:cNvPr>
          <p:cNvPicPr>
            <a:picLocks noChangeAspect="1"/>
          </p:cNvPicPr>
          <p:nvPr/>
        </p:nvPicPr>
        <p:blipFill>
          <a:blip r:embed="rId11">
            <a:extLst>
              <a:ext uri="{96DAC541-7B7A-43D3-8B79-37D633B846F1}">
                <asvg:svgBlip xmlns:asvg="http://schemas.microsoft.com/office/drawing/2016/SVG/main" r:embed="rId12"/>
              </a:ext>
            </a:extLst>
          </a:blip>
          <a:srcRect/>
          <a:stretch/>
        </p:blipFill>
        <p:spPr>
          <a:xfrm>
            <a:off x="136595" y="4803153"/>
            <a:ext cx="515221" cy="227303"/>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solidFill>
          <a:srgbClr val="F6F1E8"/>
        </a:solidFill>
        <a:effectLst/>
      </p:bgPr>
    </p:bg>
    <p:spTree>
      <p:nvGrpSpPr>
        <p:cNvPr id="1" name=""/>
        <p:cNvGrpSpPr/>
        <p:nvPr/>
      </p:nvGrpSpPr>
      <p:grpSpPr>
        <a:xfrm>
          <a:off x="0" y="0"/>
          <a:ext cx="0" cy="0"/>
          <a:chOff x="0" y="0"/>
          <a:chExt cx="0" cy="0"/>
        </a:xfrm>
      </p:grpSpPr>
      <p:pic>
        <p:nvPicPr>
          <p:cNvPr id="3" name="Image 0" descr="https://pitch-assets-ccb95893-de3f-4266-973c-20049231b248.s3.eu-west-1.amazonaws.com/f47c6e1f-0b43-4cea-93a7-c390fe920c7f?pitch-bytes=545777&amp;pitch-content-type=image%2Fsvg%2Bxml"/>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838498" y="-581623"/>
            <a:ext cx="2857500" cy="3770379"/>
          </a:xfrm>
          <a:prstGeom prst="rect">
            <a:avLst/>
          </a:prstGeom>
        </p:spPr>
      </p:pic>
      <p:pic>
        <p:nvPicPr>
          <p:cNvPr id="4" name="Image 1" descr="https://pitch-assets-ccb95893-de3f-4266-973c-20049231b248.s3.eu-west-1.amazonaws.com/801ce964-d44f-41e8-9f46-a8aa1d34932f?pitch-bytes=544990&amp;pitch-content-type=image%2Fsvg%2Bxml"/>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6028461" y="2701344"/>
            <a:ext cx="4286250" cy="3974244"/>
          </a:xfrm>
          <a:prstGeom prst="rect">
            <a:avLst/>
          </a:prstGeom>
        </p:spPr>
      </p:pic>
      <p:sp>
        <p:nvSpPr>
          <p:cNvPr id="5" name="Text 0"/>
          <p:cNvSpPr/>
          <p:nvPr/>
        </p:nvSpPr>
        <p:spPr>
          <a:xfrm>
            <a:off x="761227" y="5477564"/>
            <a:ext cx="2190571" cy="2143125"/>
          </a:xfrm>
          <a:prstGeom prst="rect">
            <a:avLst/>
          </a:prstGeom>
          <a:noFill/>
          <a:ln/>
        </p:spPr>
        <p:txBody>
          <a:bodyPr wrap="square" lIns="0" tIns="0" rIns="0" bIns="0" rtlCol="0" anchor="t"/>
          <a:lstStyle/>
          <a:p>
            <a:pPr algn="ctr">
              <a:lnSpc>
                <a:spcPts val="1688"/>
              </a:lnSpc>
            </a:pPr>
            <a:r>
              <a:rPr lang="en-US" sz="1100" b="0" dirty="0">
                <a:solidFill>
                  <a:srgbClr val="0E0E0E"/>
                </a:solidFill>
                <a:latin typeface="IBM Plex Serif" pitchFamily="34" charset="0"/>
                <a:ea typeface="IBM Plex Serif" pitchFamily="34" charset="-122"/>
                <a:cs typeface="IBM Plex Serif" pitchFamily="34" charset="-120"/>
              </a:rPr>
              <a:t>To enhance the accuracy of predictive models, we must delve deeper into advanced machine learning techniques such as deep learning and ensemble methods. By refining our algorithms and data preprocessing, we can achieve unparalleled accuracy in loan eligibility predictions.</a:t>
            </a:r>
            <a:endParaRPr lang="en-US" sz="1125" dirty="0"/>
          </a:p>
        </p:txBody>
      </p:sp>
      <p:sp>
        <p:nvSpPr>
          <p:cNvPr id="6" name="Text 1"/>
          <p:cNvSpPr/>
          <p:nvPr/>
        </p:nvSpPr>
        <p:spPr>
          <a:xfrm>
            <a:off x="761212" y="5139532"/>
            <a:ext cx="2190601" cy="136178"/>
          </a:xfrm>
          <a:prstGeom prst="rect">
            <a:avLst/>
          </a:prstGeom>
          <a:noFill/>
          <a:ln/>
        </p:spPr>
        <p:txBody>
          <a:bodyPr wrap="square" lIns="0" tIns="0" rIns="0" bIns="0" rtlCol="0" anchor="t"/>
          <a:lstStyle/>
          <a:p>
            <a:pPr algn="ctr">
              <a:lnSpc>
                <a:spcPts val="1073"/>
              </a:lnSpc>
            </a:pPr>
            <a:r>
              <a:rPr lang="en-US" sz="800" b="1" kern="0" spc="240" dirty="0">
                <a:solidFill>
                  <a:srgbClr val="0E0E0E"/>
                </a:solidFill>
                <a:latin typeface="IBM Plex Serif" pitchFamily="34" charset="0"/>
                <a:ea typeface="IBM Plex Serif" pitchFamily="34" charset="-122"/>
                <a:cs typeface="IBM Plex Serif" pitchFamily="34" charset="-120"/>
              </a:rPr>
              <a:t>PERSONA A</a:t>
            </a:r>
            <a:endParaRPr lang="en-US" sz="825" dirty="0"/>
          </a:p>
        </p:txBody>
      </p:sp>
      <p:sp>
        <p:nvSpPr>
          <p:cNvPr id="7" name="Text 2"/>
          <p:cNvSpPr/>
          <p:nvPr/>
        </p:nvSpPr>
        <p:spPr>
          <a:xfrm>
            <a:off x="3470560" y="5477656"/>
            <a:ext cx="2190571" cy="2357437"/>
          </a:xfrm>
          <a:prstGeom prst="rect">
            <a:avLst/>
          </a:prstGeom>
          <a:noFill/>
          <a:ln/>
        </p:spPr>
        <p:txBody>
          <a:bodyPr wrap="square" lIns="0" tIns="0" rIns="0" bIns="0" rtlCol="0" anchor="t"/>
          <a:lstStyle/>
          <a:p>
            <a:pPr algn="ctr">
              <a:lnSpc>
                <a:spcPts val="1688"/>
              </a:lnSpc>
            </a:pPr>
            <a:r>
              <a:rPr lang="en-US" sz="1100" b="0" dirty="0">
                <a:solidFill>
                  <a:srgbClr val="0E0E0E"/>
                </a:solidFill>
                <a:latin typeface="IBM Plex Serif" pitchFamily="34" charset="0"/>
                <a:ea typeface="IBM Plex Serif" pitchFamily="34" charset="-122"/>
                <a:cs typeface="IBM Plex Serif" pitchFamily="34" charset="-120"/>
              </a:rPr>
              <a:t>Integrating interactive visualization tools into our models will not only make the results more understandable but also empower stakeholders to interact with the data and gain valuable insights. By making the information visually appealing, we enhance the overall presentation of loan eligibility predictions.</a:t>
            </a:r>
            <a:endParaRPr lang="en-US" sz="1125" dirty="0"/>
          </a:p>
        </p:txBody>
      </p:sp>
      <p:sp>
        <p:nvSpPr>
          <p:cNvPr id="8" name="Text 3"/>
          <p:cNvSpPr/>
          <p:nvPr/>
        </p:nvSpPr>
        <p:spPr>
          <a:xfrm>
            <a:off x="3470545" y="5139624"/>
            <a:ext cx="2190601" cy="136178"/>
          </a:xfrm>
          <a:prstGeom prst="rect">
            <a:avLst/>
          </a:prstGeom>
          <a:noFill/>
          <a:ln/>
        </p:spPr>
        <p:txBody>
          <a:bodyPr wrap="square" lIns="0" tIns="0" rIns="0" bIns="0" rtlCol="0" anchor="t"/>
          <a:lstStyle/>
          <a:p>
            <a:pPr algn="ctr">
              <a:lnSpc>
                <a:spcPts val="1073"/>
              </a:lnSpc>
            </a:pPr>
            <a:r>
              <a:rPr lang="en-US" sz="800" b="1" kern="0" spc="240" dirty="0">
                <a:solidFill>
                  <a:srgbClr val="0E0E0E"/>
                </a:solidFill>
                <a:latin typeface="IBM Plex Serif" pitchFamily="34" charset="0"/>
                <a:ea typeface="IBM Plex Serif" pitchFamily="34" charset="-122"/>
                <a:cs typeface="IBM Plex Serif" pitchFamily="34" charset="-120"/>
              </a:rPr>
              <a:t>PERSONA B</a:t>
            </a:r>
            <a:endParaRPr lang="en-US" sz="825" dirty="0"/>
          </a:p>
        </p:txBody>
      </p:sp>
      <p:sp>
        <p:nvSpPr>
          <p:cNvPr id="9" name="Text 4"/>
          <p:cNvSpPr/>
          <p:nvPr/>
        </p:nvSpPr>
        <p:spPr>
          <a:xfrm>
            <a:off x="6187241" y="5480256"/>
            <a:ext cx="2190601" cy="428625"/>
          </a:xfrm>
          <a:prstGeom prst="rect">
            <a:avLst/>
          </a:prstGeom>
          <a:noFill/>
          <a:ln/>
        </p:spPr>
        <p:txBody>
          <a:bodyPr wrap="square" lIns="0" tIns="0" rIns="0" bIns="0" rtlCol="0" anchor="t"/>
          <a:lstStyle/>
          <a:p>
            <a:pPr algn="ctr">
              <a:lnSpc>
                <a:spcPts val="1688"/>
              </a:lnSpc>
            </a:pPr>
            <a:r>
              <a:rPr lang="en-US" sz="1100" b="0" dirty="0">
                <a:solidFill>
                  <a:srgbClr val="0E0E0E"/>
                </a:solidFill>
                <a:latin typeface="IBM Plex Serif" pitchFamily="34" charset="0"/>
                <a:ea typeface="IBM Plex Serif" pitchFamily="34" charset="-122"/>
                <a:cs typeface="IBM Plex Serif" pitchFamily="34" charset="-120"/>
              </a:rPr>
              <a:t>Short description – age, gender, lifestyle, etc</a:t>
            </a:r>
            <a:endParaRPr lang="en-US" sz="1125" dirty="0"/>
          </a:p>
        </p:txBody>
      </p:sp>
      <p:sp>
        <p:nvSpPr>
          <p:cNvPr id="10" name="Text 5"/>
          <p:cNvSpPr/>
          <p:nvPr/>
        </p:nvSpPr>
        <p:spPr>
          <a:xfrm>
            <a:off x="6187241" y="5139624"/>
            <a:ext cx="2190601" cy="136178"/>
          </a:xfrm>
          <a:prstGeom prst="rect">
            <a:avLst/>
          </a:prstGeom>
          <a:noFill/>
          <a:ln/>
        </p:spPr>
        <p:txBody>
          <a:bodyPr wrap="square" lIns="0" tIns="0" rIns="0" bIns="0" rtlCol="0" anchor="t"/>
          <a:lstStyle/>
          <a:p>
            <a:pPr algn="ctr">
              <a:lnSpc>
                <a:spcPts val="1073"/>
              </a:lnSpc>
            </a:pPr>
            <a:r>
              <a:rPr lang="en-US" sz="800" b="1" kern="0" spc="240" dirty="0">
                <a:solidFill>
                  <a:srgbClr val="0E0E0E"/>
                </a:solidFill>
                <a:latin typeface="IBM Plex Serif" pitchFamily="34" charset="0"/>
                <a:ea typeface="IBM Plex Serif" pitchFamily="34" charset="-122"/>
                <a:cs typeface="IBM Plex Serif" pitchFamily="34" charset="-120"/>
              </a:rPr>
              <a:t>PERSONA C</a:t>
            </a:r>
            <a:endParaRPr lang="en-US" sz="825" dirty="0"/>
          </a:p>
        </p:txBody>
      </p:sp>
      <p:sp>
        <p:nvSpPr>
          <p:cNvPr id="11" name="Shape 6"/>
          <p:cNvSpPr/>
          <p:nvPr/>
        </p:nvSpPr>
        <p:spPr>
          <a:xfrm>
            <a:off x="4666466" y="1100072"/>
            <a:ext cx="2986136" cy="3567940"/>
          </a:xfrm>
          <a:prstGeom prst="roundRect">
            <a:avLst>
              <a:gd name="adj" fmla="val -30622"/>
            </a:avLst>
          </a:prstGeom>
          <a:solidFill>
            <a:srgbClr val="FCFCFC"/>
          </a:solidFill>
          <a:ln/>
          <a:effectLst>
            <a:outerShdw blurRad="254000" dist="25400" dir="5400000" algn="bl" rotWithShape="0">
              <a:srgbClr val="000000">
                <a:alpha val="10000"/>
              </a:srgbClr>
            </a:outerShdw>
          </a:effectLst>
        </p:spPr>
      </p:sp>
      <p:pic>
        <p:nvPicPr>
          <p:cNvPr id="12" name="Image 2" descr="https://images.unsplash.com/photo-1485827404703-89b55fcc595e?crop=entropy&amp;cs=tinysrgb&amp;fit=max&amp;fm=jpg&amp;ixid=M3wyMTIyMnwwfDF8c2VhcmNofDJ8fGZ1dHVyZSUyMGltcHJvdmVtZW50c3xlbnwxfDB8fHwxNzE1Njk0MDY0fDA&amp;ixlib=rb-4.0.3&amp;q=80&amp;w=1080"/>
          <p:cNvPicPr>
            <a:picLocks noChangeAspect="1"/>
          </p:cNvPicPr>
          <p:nvPr/>
        </p:nvPicPr>
        <p:blipFill>
          <a:blip r:embed="rId7"/>
          <a:srcRect l="1985" r="6678"/>
          <a:stretch/>
        </p:blipFill>
        <p:spPr>
          <a:xfrm>
            <a:off x="4779597" y="1215451"/>
            <a:ext cx="2747245" cy="2005203"/>
          </a:xfrm>
          <a:prstGeom prst="rect">
            <a:avLst/>
          </a:prstGeom>
        </p:spPr>
      </p:pic>
      <p:sp>
        <p:nvSpPr>
          <p:cNvPr id="13" name="Shape 7"/>
          <p:cNvSpPr/>
          <p:nvPr/>
        </p:nvSpPr>
        <p:spPr>
          <a:xfrm>
            <a:off x="1476733" y="1100072"/>
            <a:ext cx="2986136" cy="3567940"/>
          </a:xfrm>
          <a:prstGeom prst="roundRect">
            <a:avLst>
              <a:gd name="adj" fmla="val -30622"/>
            </a:avLst>
          </a:prstGeom>
          <a:solidFill>
            <a:srgbClr val="FCFCFC"/>
          </a:solidFill>
          <a:ln/>
          <a:effectLst>
            <a:outerShdw blurRad="254000" dist="25400" dir="5400000" algn="bl" rotWithShape="0">
              <a:srgbClr val="000000">
                <a:alpha val="10000"/>
              </a:srgbClr>
            </a:outerShdw>
          </a:effectLst>
        </p:spPr>
      </p:sp>
      <p:pic>
        <p:nvPicPr>
          <p:cNvPr id="14" name="Image 3" descr="https://images.unsplash.com/photo-1546188994-07c34f6e5e1b?crop=entropy&amp;cs=tinysrgb&amp;fit=max&amp;fm=jpg&amp;ixid=M3wyMTIyMnwwfDF8c2VhcmNofDN8fGZ1dHVyZSUyMGltcHJvdmVtZW50c3xlbnwxfDB8fHwxNzE1Njk0MDY0fDA&amp;ixlib=rb-4.0.3&amp;q=80&amp;w=1080"/>
          <p:cNvPicPr>
            <a:picLocks noChangeAspect="1"/>
          </p:cNvPicPr>
          <p:nvPr/>
        </p:nvPicPr>
        <p:blipFill>
          <a:blip r:embed="rId8"/>
          <a:srcRect l="6046" r="2617"/>
          <a:stretch/>
        </p:blipFill>
        <p:spPr>
          <a:xfrm>
            <a:off x="1593037" y="1218045"/>
            <a:ext cx="2747245" cy="2005203"/>
          </a:xfrm>
          <a:prstGeom prst="rect">
            <a:avLst/>
          </a:prstGeom>
        </p:spPr>
      </p:pic>
      <p:sp>
        <p:nvSpPr>
          <p:cNvPr id="15" name="Text 8"/>
          <p:cNvSpPr/>
          <p:nvPr/>
        </p:nvSpPr>
        <p:spPr>
          <a:xfrm>
            <a:off x="1593050" y="3858729"/>
            <a:ext cx="2746951" cy="214312"/>
          </a:xfrm>
          <a:prstGeom prst="rect">
            <a:avLst/>
          </a:prstGeom>
          <a:noFill/>
          <a:ln/>
        </p:spPr>
        <p:txBody>
          <a:bodyPr wrap="square" lIns="0" tIns="0" rIns="0" bIns="0" rtlCol="0" anchor="t"/>
          <a:lstStyle/>
          <a:p>
            <a:pPr algn="ctr">
              <a:lnSpc>
                <a:spcPts val="1688"/>
              </a:lnSpc>
            </a:pPr>
            <a:r>
              <a:rPr lang="en-US" sz="1100" b="0" dirty="0">
                <a:solidFill>
                  <a:srgbClr val="0E0E0E"/>
                </a:solidFill>
                <a:latin typeface="IBM Plex Serif" pitchFamily="34" charset="0"/>
                <a:ea typeface="IBM Plex Serif" pitchFamily="34" charset="-122"/>
                <a:cs typeface="IBM Plex Serif" pitchFamily="34" charset="-120"/>
              </a:rPr>
              <a:t>Utilize advanced techniques</a:t>
            </a:r>
            <a:endParaRPr lang="en-US" sz="1125" dirty="0"/>
          </a:p>
        </p:txBody>
      </p:sp>
      <p:sp>
        <p:nvSpPr>
          <p:cNvPr id="16" name="Text 9"/>
          <p:cNvSpPr/>
          <p:nvPr/>
        </p:nvSpPr>
        <p:spPr>
          <a:xfrm>
            <a:off x="1593028" y="3435143"/>
            <a:ext cx="2746995" cy="136178"/>
          </a:xfrm>
          <a:prstGeom prst="rect">
            <a:avLst/>
          </a:prstGeom>
          <a:noFill/>
          <a:ln/>
        </p:spPr>
        <p:txBody>
          <a:bodyPr wrap="square" lIns="0" tIns="0" rIns="0" bIns="0" rtlCol="0" anchor="t"/>
          <a:lstStyle/>
          <a:p>
            <a:pPr algn="ctr">
              <a:lnSpc>
                <a:spcPts val="1073"/>
              </a:lnSpc>
            </a:pPr>
            <a:r>
              <a:rPr lang="en-US" sz="800" b="1" kern="0" spc="240" dirty="0">
                <a:solidFill>
                  <a:srgbClr val="0E0E0E"/>
                </a:solidFill>
                <a:latin typeface="IBM Plex Serif" pitchFamily="34" charset="0"/>
                <a:ea typeface="IBM Plex Serif" pitchFamily="34" charset="-122"/>
                <a:cs typeface="IBM Plex Serif" pitchFamily="34" charset="-120"/>
              </a:rPr>
              <a:t>REFINED ACCURACY</a:t>
            </a:r>
            <a:endParaRPr lang="en-US" sz="825" dirty="0"/>
          </a:p>
        </p:txBody>
      </p:sp>
      <p:sp>
        <p:nvSpPr>
          <p:cNvPr id="17" name="Text 10"/>
          <p:cNvSpPr/>
          <p:nvPr/>
        </p:nvSpPr>
        <p:spPr>
          <a:xfrm>
            <a:off x="4782784" y="3858845"/>
            <a:ext cx="2746951" cy="214312"/>
          </a:xfrm>
          <a:prstGeom prst="rect">
            <a:avLst/>
          </a:prstGeom>
          <a:noFill/>
          <a:ln/>
        </p:spPr>
        <p:txBody>
          <a:bodyPr wrap="square" lIns="0" tIns="0" rIns="0" bIns="0" rtlCol="0" anchor="t"/>
          <a:lstStyle/>
          <a:p>
            <a:pPr algn="ctr">
              <a:lnSpc>
                <a:spcPts val="1688"/>
              </a:lnSpc>
            </a:pPr>
            <a:r>
              <a:rPr lang="en-US" sz="1100" b="0" dirty="0">
                <a:solidFill>
                  <a:srgbClr val="0E0E0E"/>
                </a:solidFill>
                <a:latin typeface="IBM Plex Serif" pitchFamily="34" charset="0"/>
                <a:ea typeface="IBM Plex Serif" pitchFamily="34" charset="-122"/>
                <a:cs typeface="IBM Plex Serif" pitchFamily="34" charset="-120"/>
              </a:rPr>
              <a:t>Engage with data visually</a:t>
            </a:r>
            <a:endParaRPr lang="en-US" sz="1125" dirty="0"/>
          </a:p>
        </p:txBody>
      </p:sp>
      <p:sp>
        <p:nvSpPr>
          <p:cNvPr id="18" name="Text 11"/>
          <p:cNvSpPr/>
          <p:nvPr/>
        </p:nvSpPr>
        <p:spPr>
          <a:xfrm>
            <a:off x="4782762" y="3435258"/>
            <a:ext cx="2746995" cy="136178"/>
          </a:xfrm>
          <a:prstGeom prst="rect">
            <a:avLst/>
          </a:prstGeom>
          <a:noFill/>
          <a:ln/>
        </p:spPr>
        <p:txBody>
          <a:bodyPr wrap="square" lIns="0" tIns="0" rIns="0" bIns="0" rtlCol="0" anchor="t"/>
          <a:lstStyle/>
          <a:p>
            <a:pPr algn="ctr">
              <a:lnSpc>
                <a:spcPts val="1073"/>
              </a:lnSpc>
            </a:pPr>
            <a:r>
              <a:rPr lang="en-US" sz="800" b="1" kern="0" spc="240" dirty="0">
                <a:solidFill>
                  <a:srgbClr val="0E0E0E"/>
                </a:solidFill>
                <a:latin typeface="IBM Plex Serif" pitchFamily="34" charset="0"/>
                <a:ea typeface="IBM Plex Serif" pitchFamily="34" charset="-122"/>
                <a:cs typeface="IBM Plex Serif" pitchFamily="34" charset="-120"/>
              </a:rPr>
              <a:t>INTERACTIVE VISUALIZATION</a:t>
            </a:r>
            <a:endParaRPr lang="en-US" sz="825" dirty="0"/>
          </a:p>
        </p:txBody>
      </p:sp>
      <p:sp>
        <p:nvSpPr>
          <p:cNvPr id="19" name="Text 12"/>
          <p:cNvSpPr/>
          <p:nvPr/>
        </p:nvSpPr>
        <p:spPr>
          <a:xfrm>
            <a:off x="653276" y="476250"/>
            <a:ext cx="7825680" cy="335273"/>
          </a:xfrm>
          <a:prstGeom prst="rect">
            <a:avLst/>
          </a:prstGeom>
          <a:noFill/>
          <a:ln/>
        </p:spPr>
        <p:txBody>
          <a:bodyPr wrap="square" lIns="0" tIns="0" rIns="0" bIns="0" rtlCol="0" anchor="t"/>
          <a:lstStyle/>
          <a:p>
            <a:pPr algn="ctr">
              <a:lnSpc>
                <a:spcPts val="2640"/>
              </a:lnSpc>
            </a:pPr>
            <a:r>
              <a:rPr lang="en-US" sz="2400" b="1" kern="0" spc="-24" dirty="0">
                <a:solidFill>
                  <a:srgbClr val="233167"/>
                </a:solidFill>
                <a:latin typeface="IBM Plex Serif" pitchFamily="34" charset="0"/>
                <a:ea typeface="IBM Plex Serif" pitchFamily="34" charset="-122"/>
                <a:cs typeface="IBM Plex Serif" pitchFamily="34" charset="-120"/>
              </a:rPr>
              <a:t>Future Improvements</a:t>
            </a:r>
            <a:endParaRPr lang="en-US" sz="2400" dirty="0"/>
          </a:p>
        </p:txBody>
      </p:sp>
      <p:pic>
        <p:nvPicPr>
          <p:cNvPr id="20" name="Image 4" descr="https://pitch-assets-ccb95893-de3f-4266-973c-20049231b248.s3.eu-west-1.amazonaws.com/try-pitch-pdf-export-logo.svg">
            <a:hlinkClick r:id="rId9"/>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136595" y="4803153"/>
            <a:ext cx="515221" cy="227303"/>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TotalTime>
  <Words>357</Words>
  <Application>Microsoft Office PowerPoint</Application>
  <PresentationFormat>On-screen Show (16:9)</PresentationFormat>
  <Paragraphs>55</Paragraphs>
  <Slides>11</Slides>
  <Notes>11</Notes>
  <HiddenSlides>0</HiddenSlides>
  <MMClips>0</MMClips>
  <ScaleCrop>false</ScaleCrop>
  <HeadingPairs>
    <vt:vector size="6" baseType="variant">
      <vt:variant>
        <vt:lpstr>Fonts Used</vt:lpstr>
      </vt:variant>
      <vt:variant>
        <vt:i4>1</vt:i4>
      </vt:variant>
      <vt:variant>
        <vt:lpstr>Theme</vt:lpstr>
      </vt:variant>
      <vt:variant>
        <vt:i4>1</vt:i4>
      </vt:variant>
      <vt:variant>
        <vt:lpstr>Slide Titles</vt:lpstr>
      </vt:variant>
      <vt:variant>
        <vt:i4>11</vt:i4>
      </vt:variant>
    </vt:vector>
  </HeadingPairs>
  <TitlesOfParts>
    <vt:vector size="13" baseType="lpstr">
      <vt:lpstr>IBM Plex Serif</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 · Loan Prediction with ML Models</dc:title>
  <dc:subject>PptxGenJS Presentation</dc:subject>
  <dc:creator>Pitch Software GmbH</dc:creator>
  <cp:lastModifiedBy>Prabhneet Singh</cp:lastModifiedBy>
  <cp:revision>1</cp:revision>
  <dcterms:created xsi:type="dcterms:W3CDTF">2024-05-14T13:42:08Z</dcterms:created>
  <dcterms:modified xsi:type="dcterms:W3CDTF">2024-05-14T13:45:57Z</dcterms:modified>
</cp:coreProperties>
</file>